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Lst>
  <p:notesMasterIdLst>
    <p:notesMasterId r:id="rId69"/>
  </p:notesMasterIdLst>
  <p:handoutMasterIdLst>
    <p:handoutMasterId r:id="rId70"/>
  </p:handoutMasterIdLst>
  <p:sldIdLst>
    <p:sldId id="503" r:id="rId10"/>
    <p:sldId id="508" r:id="rId11"/>
    <p:sldId id="509" r:id="rId12"/>
    <p:sldId id="510" r:id="rId13"/>
    <p:sldId id="483" r:id="rId14"/>
    <p:sldId id="484" r:id="rId15"/>
    <p:sldId id="394" r:id="rId16"/>
    <p:sldId id="501" r:id="rId17"/>
    <p:sldId id="372" r:id="rId18"/>
    <p:sldId id="368" r:id="rId19"/>
    <p:sldId id="386" r:id="rId20"/>
    <p:sldId id="378" r:id="rId21"/>
    <p:sldId id="382" r:id="rId22"/>
    <p:sldId id="388" r:id="rId23"/>
    <p:sldId id="384" r:id="rId24"/>
    <p:sldId id="477" r:id="rId25"/>
    <p:sldId id="504" r:id="rId26"/>
    <p:sldId id="473" r:id="rId27"/>
    <p:sldId id="475" r:id="rId28"/>
    <p:sldId id="474" r:id="rId29"/>
    <p:sldId id="480" r:id="rId30"/>
    <p:sldId id="481" r:id="rId31"/>
    <p:sldId id="505" r:id="rId32"/>
    <p:sldId id="482" r:id="rId33"/>
    <p:sldId id="468" r:id="rId34"/>
    <p:sldId id="407" r:id="rId35"/>
    <p:sldId id="471" r:id="rId36"/>
    <p:sldId id="434" r:id="rId37"/>
    <p:sldId id="410" r:id="rId38"/>
    <p:sldId id="432" r:id="rId39"/>
    <p:sldId id="440" r:id="rId40"/>
    <p:sldId id="438" r:id="rId41"/>
    <p:sldId id="413" r:id="rId42"/>
    <p:sldId id="442" r:id="rId43"/>
    <p:sldId id="499" r:id="rId44"/>
    <p:sldId id="489" r:id="rId45"/>
    <p:sldId id="491" r:id="rId46"/>
    <p:sldId id="437" r:id="rId47"/>
    <p:sldId id="492" r:id="rId48"/>
    <p:sldId id="494" r:id="rId49"/>
    <p:sldId id="507" r:id="rId50"/>
    <p:sldId id="417" r:id="rId51"/>
    <p:sldId id="421" r:id="rId52"/>
    <p:sldId id="422" r:id="rId53"/>
    <p:sldId id="423" r:id="rId54"/>
    <p:sldId id="424" r:id="rId55"/>
    <p:sldId id="460" r:id="rId56"/>
    <p:sldId id="500" r:id="rId57"/>
    <p:sldId id="486" r:id="rId58"/>
    <p:sldId id="487" r:id="rId59"/>
    <p:sldId id="452" r:id="rId60"/>
    <p:sldId id="453" r:id="rId61"/>
    <p:sldId id="454" r:id="rId62"/>
    <p:sldId id="462" r:id="rId63"/>
    <p:sldId id="464" r:id="rId64"/>
    <p:sldId id="465" r:id="rId65"/>
    <p:sldId id="466" r:id="rId66"/>
    <p:sldId id="467" r:id="rId67"/>
    <p:sldId id="463"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DE2E58"/>
    <a:srgbClr val="000000"/>
    <a:srgbClr val="BFBFBF"/>
    <a:srgbClr val="0078D7"/>
    <a:srgbClr val="62ACE6"/>
    <a:srgbClr val="505050"/>
    <a:srgbClr val="107C1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0" autoAdjust="0"/>
    <p:restoredTop sz="88456" autoAdjust="0"/>
  </p:normalViewPr>
  <p:slideViewPr>
    <p:cSldViewPr>
      <p:cViewPr>
        <p:scale>
          <a:sx n="70" d="100"/>
          <a:sy n="70" d="100"/>
        </p:scale>
        <p:origin x="87" y="474"/>
      </p:cViewPr>
      <p:guideLst/>
    </p:cSldViewPr>
  </p:slideViewPr>
  <p:outlineViewPr>
    <p:cViewPr>
      <p:scale>
        <a:sx n="33" d="100"/>
        <a:sy n="33" d="100"/>
      </p:scale>
      <p:origin x="0" y="-10002"/>
    </p:cViewPr>
  </p:outlineViewPr>
  <p:notesTextViewPr>
    <p:cViewPr>
      <p:scale>
        <a:sx n="100" d="100"/>
        <a:sy n="100" d="100"/>
      </p:scale>
      <p:origin x="0" y="0"/>
    </p:cViewPr>
  </p:notesTextViewPr>
  <p:sorterViewPr>
    <p:cViewPr>
      <p:scale>
        <a:sx n="100" d="100"/>
        <a:sy n="100" d="100"/>
      </p:scale>
      <p:origin x="0" y="-2865"/>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21823" y="0"/>
          <a:ext cx="7047335" cy="4724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5123"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Introduction Dialog</a:t>
          </a:r>
        </a:p>
      </dsp:txBody>
      <dsp:txXfrm>
        <a:off x="97373" y="1509569"/>
        <a:ext cx="2482768" cy="1705260"/>
      </dsp:txXfrm>
    </dsp:sp>
    <dsp:sp modelId="{020DC43E-E2E2-4754-B3DB-D1FDEF1D3174}">
      <dsp:nvSpPr>
        <dsp:cNvPr id="0" name=""/>
        <dsp:cNvSpPr/>
      </dsp:nvSpPr>
      <dsp:spPr>
        <a:xfrm>
          <a:off x="2811857"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User Info Dialog</a:t>
          </a:r>
        </a:p>
      </dsp:txBody>
      <dsp:txXfrm>
        <a:off x="2904107" y="1509569"/>
        <a:ext cx="2482768" cy="1705260"/>
      </dsp:txXfrm>
    </dsp:sp>
    <dsp:sp modelId="{5C6F0EBE-2407-47C2-87C9-1395FE8AE065}">
      <dsp:nvSpPr>
        <dsp:cNvPr id="0" name=""/>
        <dsp:cNvSpPr/>
      </dsp:nvSpPr>
      <dsp:spPr>
        <a:xfrm>
          <a:off x="5618590"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Reservation Dialog</a:t>
          </a:r>
        </a:p>
      </dsp:txBody>
      <dsp:txXfrm>
        <a:off x="5710840" y="1509569"/>
        <a:ext cx="2482768" cy="17052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4/17/2017 2:27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Group>
    <inkml:annotationXML>
      <emma:emma xmlns:emma="http://www.w3.org/2003/04/emma" version="1.0">
        <emma:interpretation id="{0B508F5B-A616-422E-A513-D025E9FC92BF}" emma:medium="tactile" emma:mode="ink">
          <msink:context xmlns:msink="http://schemas.microsoft.com/ink/2010/main" type="inkDrawing"/>
        </emma:interpretation>
      </emma:emma>
    </inkml:annotationXML>
    <inkml:trace contextRef="#ctx0" brushRef="#br0">386 10299</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4/17/2017 2:24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let me tell you more about our AI developer tools. As Harry mentioned, we are so fortunate to have a 25 years of  investment in Research, and our goal is to make the AI advances we use in our products, available to all developers. </a:t>
            </a:r>
          </a:p>
          <a:p>
            <a:r>
              <a:rPr lang="en-US" sz="900" kern="1200" dirty="0">
                <a:solidFill>
                  <a:schemeClr val="tx1"/>
                </a:solidFill>
                <a:effectLst/>
                <a:latin typeface="Segoe UI Light" pitchFamily="34" charset="0"/>
                <a:ea typeface="+mn-ea"/>
                <a:cs typeface="+mn-cs"/>
              </a:rPr>
              <a:t>Today in Microsoft Cognitive Services, we have 25 services that enable developers to add AI to their apps.   The technology that powers the Translator will be available early next year.</a:t>
            </a:r>
          </a:p>
          <a:p>
            <a:r>
              <a:rPr lang="en-US" sz="900" kern="1200" dirty="0">
                <a:solidFill>
                  <a:schemeClr val="tx1"/>
                </a:solidFill>
                <a:effectLst/>
                <a:latin typeface="Segoe UI Light" pitchFamily="34" charset="0"/>
                <a:ea typeface="+mn-ea"/>
                <a:cs typeface="+mn-cs"/>
              </a:rPr>
              <a:t>And since we shipped Bot Framework, to date we have 67,000 developers building bots since we March.  These developers are using the bot connector which helps you connect to your users wherever they are, whether that is </a:t>
            </a:r>
            <a:r>
              <a:rPr lang="en-US" sz="900" kern="1200" dirty="0" err="1">
                <a:solidFill>
                  <a:schemeClr val="tx1"/>
                </a:solidFill>
                <a:effectLst/>
                <a:latin typeface="Segoe UI Light" pitchFamily="34" charset="0"/>
                <a:ea typeface="+mn-ea"/>
                <a:cs typeface="+mn-cs"/>
              </a:rPr>
              <a:t>FaceBook</a:t>
            </a:r>
            <a:r>
              <a:rPr lang="en-US" sz="900" kern="1200" dirty="0">
                <a:solidFill>
                  <a:schemeClr val="tx1"/>
                </a:solidFill>
                <a:effectLst/>
                <a:latin typeface="Segoe UI Light" pitchFamily="34" charset="0"/>
                <a:ea typeface="+mn-ea"/>
                <a:cs typeface="+mn-cs"/>
              </a:rPr>
              <a:t>, Slack, Skype or SMS, etc.  </a:t>
            </a:r>
          </a:p>
          <a:p>
            <a:r>
              <a:rPr lang="en-US" sz="900" kern="1200" dirty="0">
                <a:solidFill>
                  <a:schemeClr val="tx1"/>
                </a:solidFill>
                <a:effectLst/>
                <a:latin typeface="Segoe UI Light" pitchFamily="34" charset="0"/>
                <a:ea typeface="+mn-ea"/>
                <a:cs typeface="+mn-cs"/>
              </a:rPr>
              <a:t>And they just have to write once for these channels many channels – the channel they choose which is where people talk using the bot builder to create bots. Our bot builder available open source on GitHub, and integrated in Azure via the bot service.</a:t>
            </a:r>
          </a:p>
          <a:p>
            <a:r>
              <a:rPr lang="en-US" sz="900" kern="1200" dirty="0">
                <a:solidFill>
                  <a:schemeClr val="tx1"/>
                </a:solidFill>
                <a:effectLst/>
                <a:latin typeface="Segoe UI Light" pitchFamily="34" charset="0"/>
                <a:ea typeface="+mn-ea"/>
                <a:cs typeface="+mn-cs"/>
              </a:rPr>
              <a:t>We have learned that business want to </a:t>
            </a:r>
            <a:r>
              <a:rPr lang="en-US" sz="900" kern="1200" dirty="0" err="1">
                <a:solidFill>
                  <a:schemeClr val="tx1"/>
                </a:solidFill>
                <a:effectLst/>
                <a:latin typeface="Segoe UI Light" pitchFamily="34" charset="0"/>
                <a:ea typeface="+mn-ea"/>
                <a:cs typeface="+mn-cs"/>
              </a:rPr>
              <a:t>botify</a:t>
            </a:r>
            <a:r>
              <a:rPr lang="en-US" sz="900" kern="1200" dirty="0">
                <a:solidFill>
                  <a:schemeClr val="tx1"/>
                </a:solidFill>
                <a:effectLst/>
                <a:latin typeface="Segoe UI Light" pitchFamily="34" charset="0"/>
                <a:ea typeface="+mn-ea"/>
                <a:cs typeface="+mn-cs"/>
              </a:rPr>
              <a:t>, and create advanced bots.  The bank of Kochi in Japan wants a receptionist bot.  Rockwell Automation wants a bot to automate productions.  The Department of Health Services in Australia wants a bot to improve customer engagement.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92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4/17/2017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4236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337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50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75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24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15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61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67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62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94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let me tell you more about our AI developer tools. As Harry mentioned, we are so fortunate to have a 25 years of  investment in Research, and our goal is to make the AI advances we use in our products, available to all developers. </a:t>
            </a:r>
          </a:p>
          <a:p>
            <a:r>
              <a:rPr lang="en-US" sz="900" kern="1200" dirty="0">
                <a:solidFill>
                  <a:schemeClr val="tx1"/>
                </a:solidFill>
                <a:effectLst/>
                <a:latin typeface="Segoe UI Light" pitchFamily="34" charset="0"/>
                <a:ea typeface="+mn-ea"/>
                <a:cs typeface="+mn-cs"/>
              </a:rPr>
              <a:t>Today in Microsoft Cognitive Services, we have 25 services that enable developers to add AI to their apps.   The technology that powers the Translator will be available early next year.</a:t>
            </a:r>
          </a:p>
          <a:p>
            <a:r>
              <a:rPr lang="en-US" sz="900" kern="1200" dirty="0">
                <a:solidFill>
                  <a:schemeClr val="tx1"/>
                </a:solidFill>
                <a:effectLst/>
                <a:latin typeface="Segoe UI Light" pitchFamily="34" charset="0"/>
                <a:ea typeface="+mn-ea"/>
                <a:cs typeface="+mn-cs"/>
              </a:rPr>
              <a:t>And since we shipped Bot Framework, to date we have 67,000 developers building bots since we March.  These developers are using the bot connector which helps you connect to your users wherever they are, whether that is </a:t>
            </a:r>
            <a:r>
              <a:rPr lang="en-US" sz="900" kern="1200" dirty="0" err="1">
                <a:solidFill>
                  <a:schemeClr val="tx1"/>
                </a:solidFill>
                <a:effectLst/>
                <a:latin typeface="Segoe UI Light" pitchFamily="34" charset="0"/>
                <a:ea typeface="+mn-ea"/>
                <a:cs typeface="+mn-cs"/>
              </a:rPr>
              <a:t>FaceBook</a:t>
            </a:r>
            <a:r>
              <a:rPr lang="en-US" sz="900" kern="1200" dirty="0">
                <a:solidFill>
                  <a:schemeClr val="tx1"/>
                </a:solidFill>
                <a:effectLst/>
                <a:latin typeface="Segoe UI Light" pitchFamily="34" charset="0"/>
                <a:ea typeface="+mn-ea"/>
                <a:cs typeface="+mn-cs"/>
              </a:rPr>
              <a:t>, Slack, Skype or SMS, etc.  </a:t>
            </a:r>
          </a:p>
          <a:p>
            <a:r>
              <a:rPr lang="en-US" sz="900" kern="1200" dirty="0">
                <a:solidFill>
                  <a:schemeClr val="tx1"/>
                </a:solidFill>
                <a:effectLst/>
                <a:latin typeface="Segoe UI Light" pitchFamily="34" charset="0"/>
                <a:ea typeface="+mn-ea"/>
                <a:cs typeface="+mn-cs"/>
              </a:rPr>
              <a:t>And they just have to write once for these channels many channels – the channel they choose which is where people talk using the bot builder to create bots. Our bot builder available open source on GitHub, and integrated in Azure via the bot service.</a:t>
            </a:r>
          </a:p>
          <a:p>
            <a:r>
              <a:rPr lang="en-US" sz="900" kern="1200" dirty="0">
                <a:solidFill>
                  <a:schemeClr val="tx1"/>
                </a:solidFill>
                <a:effectLst/>
                <a:latin typeface="Segoe UI Light" pitchFamily="34" charset="0"/>
                <a:ea typeface="+mn-ea"/>
                <a:cs typeface="+mn-cs"/>
              </a:rPr>
              <a:t>We have learned that business want to </a:t>
            </a:r>
            <a:r>
              <a:rPr lang="en-US" sz="900" kern="1200" dirty="0" err="1">
                <a:solidFill>
                  <a:schemeClr val="tx1"/>
                </a:solidFill>
                <a:effectLst/>
                <a:latin typeface="Segoe UI Light" pitchFamily="34" charset="0"/>
                <a:ea typeface="+mn-ea"/>
                <a:cs typeface="+mn-cs"/>
              </a:rPr>
              <a:t>botify</a:t>
            </a:r>
            <a:r>
              <a:rPr lang="en-US" sz="900" kern="1200" dirty="0">
                <a:solidFill>
                  <a:schemeClr val="tx1"/>
                </a:solidFill>
                <a:effectLst/>
                <a:latin typeface="Segoe UI Light" pitchFamily="34" charset="0"/>
                <a:ea typeface="+mn-ea"/>
                <a:cs typeface="+mn-cs"/>
              </a:rPr>
              <a:t>, and create advanced bots.  The bank of Kochi in Japan wants a receptionist bot.  Rockwell Automation wants a bot to automate productions.  The Department of Health Services in Australia wants a bot to improve customer engagement.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78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850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let me tell you more about our AI developer tools. As Harry mentioned, we are so fortunate to have a 25 years of  investment in Research, and our goal is to make the AI advances we use in our products, available to all developers. </a:t>
            </a:r>
          </a:p>
          <a:p>
            <a:r>
              <a:rPr lang="en-US" sz="900" kern="1200" dirty="0">
                <a:solidFill>
                  <a:schemeClr val="tx1"/>
                </a:solidFill>
                <a:effectLst/>
                <a:latin typeface="Segoe UI Light" pitchFamily="34" charset="0"/>
                <a:ea typeface="+mn-ea"/>
                <a:cs typeface="+mn-cs"/>
              </a:rPr>
              <a:t>Today in Microsoft Cognitive Services, we have 25 services that enable developers to add AI to their apps.   The technology that powers the Translator will be available early next year.</a:t>
            </a:r>
          </a:p>
          <a:p>
            <a:r>
              <a:rPr lang="en-US" sz="900" kern="1200" dirty="0">
                <a:solidFill>
                  <a:schemeClr val="tx1"/>
                </a:solidFill>
                <a:effectLst/>
                <a:latin typeface="Segoe UI Light" pitchFamily="34" charset="0"/>
                <a:ea typeface="+mn-ea"/>
                <a:cs typeface="+mn-cs"/>
              </a:rPr>
              <a:t>And since we shipped Bot Framework, to date we have 67,000 developers building bots since we March.  These developers are using the bot connector which helps you connect to your users wherever they are, whether that is </a:t>
            </a:r>
            <a:r>
              <a:rPr lang="en-US" sz="900" kern="1200" dirty="0" err="1">
                <a:solidFill>
                  <a:schemeClr val="tx1"/>
                </a:solidFill>
                <a:effectLst/>
                <a:latin typeface="Segoe UI Light" pitchFamily="34" charset="0"/>
                <a:ea typeface="+mn-ea"/>
                <a:cs typeface="+mn-cs"/>
              </a:rPr>
              <a:t>FaceBook</a:t>
            </a:r>
            <a:r>
              <a:rPr lang="en-US" sz="900" kern="1200" dirty="0">
                <a:solidFill>
                  <a:schemeClr val="tx1"/>
                </a:solidFill>
                <a:effectLst/>
                <a:latin typeface="Segoe UI Light" pitchFamily="34" charset="0"/>
                <a:ea typeface="+mn-ea"/>
                <a:cs typeface="+mn-cs"/>
              </a:rPr>
              <a:t>, Slack, Skype or SMS, etc.  </a:t>
            </a:r>
          </a:p>
          <a:p>
            <a:r>
              <a:rPr lang="en-US" sz="900" kern="1200" dirty="0">
                <a:solidFill>
                  <a:schemeClr val="tx1"/>
                </a:solidFill>
                <a:effectLst/>
                <a:latin typeface="Segoe UI Light" pitchFamily="34" charset="0"/>
                <a:ea typeface="+mn-ea"/>
                <a:cs typeface="+mn-cs"/>
              </a:rPr>
              <a:t>And they just have to write once for these channels many channels – the channel they choose which is where people talk using the bot builder to create bots. Our bot builder available open source on GitHub, and integrated in Azure via the bot service.</a:t>
            </a:r>
          </a:p>
          <a:p>
            <a:r>
              <a:rPr lang="en-US" sz="900" kern="1200" dirty="0">
                <a:solidFill>
                  <a:schemeClr val="tx1"/>
                </a:solidFill>
                <a:effectLst/>
                <a:latin typeface="Segoe UI Light" pitchFamily="34" charset="0"/>
                <a:ea typeface="+mn-ea"/>
                <a:cs typeface="+mn-cs"/>
              </a:rPr>
              <a:t>We have learned that business want to </a:t>
            </a:r>
            <a:r>
              <a:rPr lang="en-US" sz="900" kern="1200" dirty="0" err="1">
                <a:solidFill>
                  <a:schemeClr val="tx1"/>
                </a:solidFill>
                <a:effectLst/>
                <a:latin typeface="Segoe UI Light" pitchFamily="34" charset="0"/>
                <a:ea typeface="+mn-ea"/>
                <a:cs typeface="+mn-cs"/>
              </a:rPr>
              <a:t>botify</a:t>
            </a:r>
            <a:r>
              <a:rPr lang="en-US" sz="900" kern="1200" dirty="0">
                <a:solidFill>
                  <a:schemeClr val="tx1"/>
                </a:solidFill>
                <a:effectLst/>
                <a:latin typeface="Segoe UI Light" pitchFamily="34" charset="0"/>
                <a:ea typeface="+mn-ea"/>
                <a:cs typeface="+mn-cs"/>
              </a:rPr>
              <a:t>, and create advanced bots.  The bank of Kochi in Japan wants a receptionist bot.  Rockwell Automation wants a bot to automate productions.  The Department of Health Services in Australia wants a bot to improve customer engagement.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3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let me tell you more about our AI developer tools. As Harry mentioned, we are so fortunate to have a 25 years of  investment in Research, and our goal is to make the AI advances we use in our products, available to all developers. </a:t>
            </a:r>
          </a:p>
          <a:p>
            <a:r>
              <a:rPr lang="en-US" sz="900" kern="1200" dirty="0">
                <a:solidFill>
                  <a:schemeClr val="tx1"/>
                </a:solidFill>
                <a:effectLst/>
                <a:latin typeface="Segoe UI Light" pitchFamily="34" charset="0"/>
                <a:ea typeface="+mn-ea"/>
                <a:cs typeface="+mn-cs"/>
              </a:rPr>
              <a:t>Today in Microsoft Cognitive Services, we have 25 services that enable developers to add AI to their apps.   The technology that powers the Translator will be available early next year.</a:t>
            </a:r>
          </a:p>
          <a:p>
            <a:r>
              <a:rPr lang="en-US" sz="900" kern="1200" dirty="0">
                <a:solidFill>
                  <a:schemeClr val="tx1"/>
                </a:solidFill>
                <a:effectLst/>
                <a:latin typeface="Segoe UI Light" pitchFamily="34" charset="0"/>
                <a:ea typeface="+mn-ea"/>
                <a:cs typeface="+mn-cs"/>
              </a:rPr>
              <a:t>And since we shipped Bot Framework, to date we have 67,000 developers building bots since we March.  These developers are using the bot connector which helps you connect to your users wherever they are, whether that is </a:t>
            </a:r>
            <a:r>
              <a:rPr lang="en-US" sz="900" kern="1200" dirty="0" err="1">
                <a:solidFill>
                  <a:schemeClr val="tx1"/>
                </a:solidFill>
                <a:effectLst/>
                <a:latin typeface="Segoe UI Light" pitchFamily="34" charset="0"/>
                <a:ea typeface="+mn-ea"/>
                <a:cs typeface="+mn-cs"/>
              </a:rPr>
              <a:t>FaceBook</a:t>
            </a:r>
            <a:r>
              <a:rPr lang="en-US" sz="900" kern="1200" dirty="0">
                <a:solidFill>
                  <a:schemeClr val="tx1"/>
                </a:solidFill>
                <a:effectLst/>
                <a:latin typeface="Segoe UI Light" pitchFamily="34" charset="0"/>
                <a:ea typeface="+mn-ea"/>
                <a:cs typeface="+mn-cs"/>
              </a:rPr>
              <a:t>, Slack, Skype or SMS, etc.  </a:t>
            </a:r>
          </a:p>
          <a:p>
            <a:r>
              <a:rPr lang="en-US" sz="900" kern="1200" dirty="0">
                <a:solidFill>
                  <a:schemeClr val="tx1"/>
                </a:solidFill>
                <a:effectLst/>
                <a:latin typeface="Segoe UI Light" pitchFamily="34" charset="0"/>
                <a:ea typeface="+mn-ea"/>
                <a:cs typeface="+mn-cs"/>
              </a:rPr>
              <a:t>And they just have to write once for these channels many channels – the channel they choose which is where people talk using the bot builder to create bots. Our bot builder available open source on GitHub, and integrated in Azure via the bot service.</a:t>
            </a:r>
          </a:p>
          <a:p>
            <a:r>
              <a:rPr lang="en-US" sz="900" kern="1200" dirty="0">
                <a:solidFill>
                  <a:schemeClr val="tx1"/>
                </a:solidFill>
                <a:effectLst/>
                <a:latin typeface="Segoe UI Light" pitchFamily="34" charset="0"/>
                <a:ea typeface="+mn-ea"/>
                <a:cs typeface="+mn-cs"/>
              </a:rPr>
              <a:t>We have learned that business want to </a:t>
            </a:r>
            <a:r>
              <a:rPr lang="en-US" sz="900" kern="1200" dirty="0" err="1">
                <a:solidFill>
                  <a:schemeClr val="tx1"/>
                </a:solidFill>
                <a:effectLst/>
                <a:latin typeface="Segoe UI Light" pitchFamily="34" charset="0"/>
                <a:ea typeface="+mn-ea"/>
                <a:cs typeface="+mn-cs"/>
              </a:rPr>
              <a:t>botify</a:t>
            </a:r>
            <a:r>
              <a:rPr lang="en-US" sz="900" kern="1200" dirty="0">
                <a:solidFill>
                  <a:schemeClr val="tx1"/>
                </a:solidFill>
                <a:effectLst/>
                <a:latin typeface="Segoe UI Light" pitchFamily="34" charset="0"/>
                <a:ea typeface="+mn-ea"/>
                <a:cs typeface="+mn-cs"/>
              </a:rPr>
              <a:t>, and create advanced bots.  The bank of Kochi in Japan wants a receptionist bot.  Rockwell Automation wants a bot to automate productions.  The Department of Health Services in Australia wants a bot to improve customer engagement.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6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4/17/2017 2:24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13173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400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were not very useful,</a:t>
            </a:r>
            <a:r>
              <a:rPr lang="en-US" baseline="0" dirty="0"/>
              <a:t> just a simple experiment.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4/17/2017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402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4/17/2017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605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4/17/2017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50788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9.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172913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0626582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5207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3827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184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278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690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549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2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7562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1167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62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049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1641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65385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92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9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25308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361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590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68781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7382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350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4818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815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34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36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2496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139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53952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image" Target="../media/image6.png"/><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image" Target="../media/image6.png"/><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theme" Target="../theme/theme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image" Target="../media/image6.png"/><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theme" Target="../theme/theme5.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50" r:id="rId24"/>
    <p:sldLayoutId id="2147484452" r:id="rId25"/>
    <p:sldLayoutId id="2147484454" r:id="rId26"/>
    <p:sldLayoutId id="2147484455" r:id="rId27"/>
    <p:sldLayoutId id="2147484456"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451" r:id="rId30"/>
    <p:sldLayoutId id="2147484453"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796267895"/>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5" Type="http://schemas.openxmlformats.org/officeDocument/2006/relationships/image" Target="../media/image38.sv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image" Target="../media/image42.tiff"/><Relationship Id="rId1" Type="http://schemas.openxmlformats.org/officeDocument/2006/relationships/slideLayout" Target="../slideLayouts/slideLayout24.xml"/><Relationship Id="rId6" Type="http://schemas.openxmlformats.org/officeDocument/2006/relationships/image" Target="../media/image46.tiff"/><Relationship Id="rId11" Type="http://schemas.openxmlformats.org/officeDocument/2006/relationships/customXml" Target="../ink/ink1.xml"/><Relationship Id="rId5" Type="http://schemas.openxmlformats.org/officeDocument/2006/relationships/image" Target="../media/image45.tiff"/><Relationship Id="rId10" Type="http://schemas.openxmlformats.org/officeDocument/2006/relationships/image" Target="../media/image50.tiff"/><Relationship Id="rId4" Type="http://schemas.openxmlformats.org/officeDocument/2006/relationships/image" Target="../media/image44.tiff"/><Relationship Id="rId9" Type="http://schemas.openxmlformats.org/officeDocument/2006/relationships/image" Target="../media/image49.tiff"/></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35.png"/><Relationship Id="rId16" Type="http://schemas.openxmlformats.org/officeDocument/2006/relationships/image" Target="../media/image38.svg"/><Relationship Id="rId1" Type="http://schemas.openxmlformats.org/officeDocument/2006/relationships/slideLayout" Target="../slideLayouts/slideLayout2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37.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8.svg"/><Relationship Id="rId2" Type="http://schemas.openxmlformats.org/officeDocument/2006/relationships/image" Target="../media/image65.png"/><Relationship Id="rId1" Type="http://schemas.openxmlformats.org/officeDocument/2006/relationships/slideLayout" Target="../slideLayouts/slideLayout2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 Id="rId4" Type="http://schemas.openxmlformats.org/officeDocument/2006/relationships/image" Target="../media/image38.sv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 Id="rId4" Type="http://schemas.openxmlformats.org/officeDocument/2006/relationships/image" Target="../media/image38.svg"/></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s://www.botpages.com/"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0837" y="220662"/>
            <a:ext cx="11857038" cy="5570756"/>
          </a:xfrm>
          <a:prstGeom prst="rect">
            <a:avLst/>
          </a:prstGeom>
        </p:spPr>
        <p:txBody>
          <a:bodyPr wrap="square">
            <a:spAutoFit/>
          </a:bodyPr>
          <a:lstStyle/>
          <a:p>
            <a:endParaRPr lang="en-US" sz="3200" dirty="0"/>
          </a:p>
          <a:p>
            <a:r>
              <a:rPr lang="en-US" sz="3200" dirty="0">
                <a:solidFill>
                  <a:srgbClr val="0078D7"/>
                </a:solidFill>
              </a:rPr>
              <a:t>“</a:t>
            </a:r>
            <a:r>
              <a:rPr lang="en-US" sz="3600" dirty="0">
                <a:solidFill>
                  <a:srgbClr val="0078D7"/>
                </a:solidFill>
              </a:rPr>
              <a:t>I saw a man on a hill with a telescope.” </a:t>
            </a:r>
            <a:r>
              <a:rPr lang="en-US" sz="3200" dirty="0">
                <a:solidFill>
                  <a:srgbClr val="0078D7"/>
                </a:solidFill>
              </a:rPr>
              <a:t> </a:t>
            </a:r>
          </a:p>
          <a:p>
            <a:endParaRPr lang="en-US" sz="3200" dirty="0"/>
          </a:p>
          <a:p>
            <a:r>
              <a:rPr lang="en-US" sz="3200" dirty="0"/>
              <a:t>Simple statement?</a:t>
            </a:r>
            <a:br>
              <a:rPr lang="en-US" sz="3200" dirty="0"/>
            </a:br>
            <a:r>
              <a:rPr lang="en-US" sz="3200" dirty="0"/>
              <a:t>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and I’m watching him with my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who I’m seeing, and he has a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and he’s on a hill that also has a telescope on it.   </a:t>
            </a:r>
          </a:p>
          <a:p>
            <a:pPr marL="285750" indent="-285750">
              <a:lnSpc>
                <a:spcPct val="150000"/>
              </a:lnSpc>
              <a:buFont typeface="Arial" panose="020B0604020202020204" pitchFamily="34" charset="0"/>
              <a:buChar char="•"/>
            </a:pPr>
            <a:r>
              <a:rPr lang="en-US" sz="3200" dirty="0">
                <a:solidFill>
                  <a:srgbClr val="0078D7"/>
                </a:solidFill>
                <a:latin typeface="+mj-l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837" y="1211262"/>
            <a:ext cx="10972800" cy="5509200"/>
          </a:xfrm>
          <a:prstGeom prst="rect">
            <a:avLst/>
          </a:prstGeom>
        </p:spPr>
        <p:txBody>
          <a:bodyPr wrap="square">
            <a:spAutoFit/>
          </a:bodyPr>
          <a:lstStyle/>
          <a:p>
            <a:r>
              <a:rPr lang="en-US" sz="3200" dirty="0"/>
              <a:t>Think about a bot used to answer customers questions about laptops and accessories.</a:t>
            </a:r>
          </a:p>
          <a:p>
            <a:endParaRPr lang="en-US" sz="3200" dirty="0"/>
          </a:p>
          <a:p>
            <a:pPr marL="285750" indent="-285750">
              <a:lnSpc>
                <a:spcPct val="150000"/>
              </a:lnSpc>
              <a:buFont typeface="Arial" panose="020B0604020202020204" pitchFamily="34" charset="0"/>
              <a:buChar char="•"/>
            </a:pPr>
            <a:r>
              <a:rPr lang="en-US" sz="3200" dirty="0"/>
              <a:t>Has my order number 15489 been shipped yet?</a:t>
            </a:r>
          </a:p>
          <a:p>
            <a:pPr marL="285750" indent="-285750">
              <a:lnSpc>
                <a:spcPct val="150000"/>
              </a:lnSpc>
              <a:buFont typeface="Arial" panose="020B0604020202020204" pitchFamily="34" charset="0"/>
              <a:buChar char="•"/>
            </a:pPr>
            <a:r>
              <a:rPr lang="en-US" sz="3200" dirty="0"/>
              <a:t>How fast is the Surface 3?</a:t>
            </a:r>
          </a:p>
          <a:p>
            <a:pPr marL="285750" indent="-285750">
              <a:lnSpc>
                <a:spcPct val="150000"/>
              </a:lnSpc>
              <a:buFont typeface="Arial" panose="020B0604020202020204" pitchFamily="34" charset="0"/>
              <a:buChar char="•"/>
            </a:pPr>
            <a:r>
              <a:rPr lang="en-US" sz="3200" dirty="0"/>
              <a:t>Do you sell Acer Laptops and drives?</a:t>
            </a:r>
          </a:p>
          <a:p>
            <a:pPr marL="285750" indent="-285750">
              <a:lnSpc>
                <a:spcPct val="150000"/>
              </a:lnSpc>
              <a:buFont typeface="Arial" panose="020B0604020202020204" pitchFamily="34" charset="0"/>
              <a:buChar char="•"/>
            </a:pPr>
            <a:r>
              <a:rPr lang="en-US" sz="3200" dirty="0"/>
              <a:t>What kind of a display is on Surface 4</a:t>
            </a:r>
          </a:p>
          <a:p>
            <a:endParaRPr lang="en-US" sz="3200" dirty="0"/>
          </a:p>
          <a:p>
            <a:endParaRPr lang="en-US" sz="3200" dirty="0"/>
          </a:p>
        </p:txBody>
      </p:sp>
    </p:spTree>
    <p:extLst>
      <p:ext uri="{BB962C8B-B14F-4D97-AF65-F5344CB8AC3E}">
        <p14:creationId xmlns:p14="http://schemas.microsoft.com/office/powerpoint/2010/main" val="7615762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
            <a:ext cx="12436475" cy="6994525"/>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437" y="1973262"/>
            <a:ext cx="4648200" cy="917575"/>
          </a:xfrm>
        </p:spPr>
        <p:txBody>
          <a:bodyPr/>
          <a:lstStyle/>
          <a:p>
            <a:r>
              <a:rPr lang="en-US" b="1" dirty="0"/>
              <a:t>Determine Intent</a:t>
            </a:r>
          </a:p>
        </p:txBody>
      </p:sp>
      <p:sp>
        <p:nvSpPr>
          <p:cNvPr id="3" name="Title 1"/>
          <p:cNvSpPr txBox="1">
            <a:spLocks/>
          </p:cNvSpPr>
          <p:nvPr/>
        </p:nvSpPr>
        <p:spPr>
          <a:xfrm>
            <a:off x="5913437" y="3421062"/>
            <a:ext cx="40637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b="1" dirty="0"/>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55637" y="1297622"/>
            <a:ext cx="9067800" cy="3268587"/>
          </a:xfrm>
          <a:prstGeom prst="rect">
            <a:avLst/>
          </a:prstGeom>
        </p:spPr>
        <p:txBody>
          <a:bodyPr wrap="square">
            <a:spAutoFit/>
          </a:bodyPr>
          <a:lstStyle/>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LUIS.ai</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Language Understanding Intelligence Service</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Identify entities and intents of messages</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Train through GUI or programmatically</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Built in LUIS intent handling in bot framework</a:t>
            </a:r>
          </a:p>
          <a:p>
            <a:pPr marL="237771" marR="0" lvl="1"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a:p>
            <a:pPr marL="0" marR="0" lvl="0"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p:txBody>
      </p:sp>
      <p:pic>
        <p:nvPicPr>
          <p:cNvPr id="7" name="Picture 6"/>
          <p:cNvPicPr>
            <a:picLocks noChangeAspect="1"/>
          </p:cNvPicPr>
          <p:nvPr/>
        </p:nvPicPr>
        <p:blipFill>
          <a:blip r:embed="rId2"/>
          <a:stretch>
            <a:fillRect/>
          </a:stretch>
        </p:blipFill>
        <p:spPr>
          <a:xfrm>
            <a:off x="7155713" y="3919205"/>
            <a:ext cx="5135448" cy="1198028"/>
          </a:xfrm>
          <a:prstGeom prst="rect">
            <a:avLst/>
          </a:prstGeom>
        </p:spPr>
      </p:pic>
      <p:pic>
        <p:nvPicPr>
          <p:cNvPr id="8" name="Picture 7"/>
          <p:cNvPicPr>
            <a:picLocks noChangeAspect="1"/>
          </p:cNvPicPr>
          <p:nvPr/>
        </p:nvPicPr>
        <p:blipFill>
          <a:blip r:embed="rId3"/>
          <a:stretch>
            <a:fillRect/>
          </a:stretch>
        </p:blipFill>
        <p:spPr>
          <a:xfrm>
            <a:off x="274637" y="3725862"/>
            <a:ext cx="6734276" cy="3140423"/>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55837" y="2689090"/>
            <a:ext cx="3048000" cy="26369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361237" y="2674616"/>
            <a:ext cx="2598399" cy="265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95796" y="467721"/>
            <a:ext cx="4968091"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Intent Recognizers</a:t>
            </a:r>
          </a:p>
        </p:txBody>
      </p:sp>
      <p:sp>
        <p:nvSpPr>
          <p:cNvPr id="5" name="Rectangle 4"/>
          <p:cNvSpPr/>
          <p:nvPr/>
        </p:nvSpPr>
        <p:spPr bwMode="auto">
          <a:xfrm>
            <a:off x="5303837" y="4792662"/>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Recognizer</a:t>
            </a:r>
          </a:p>
        </p:txBody>
      </p:sp>
      <p:sp>
        <p:nvSpPr>
          <p:cNvPr id="17" name="TextBox 16"/>
          <p:cNvSpPr txBox="1"/>
          <p:nvPr/>
        </p:nvSpPr>
        <p:spPr>
          <a:xfrm>
            <a:off x="2424087" y="3501066"/>
            <a:ext cx="2727350"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said</a:t>
            </a:r>
          </a:p>
        </p:txBody>
      </p:sp>
      <p:sp>
        <p:nvSpPr>
          <p:cNvPr id="18" name="TextBox 17"/>
          <p:cNvSpPr txBox="1"/>
          <p:nvPr/>
        </p:nvSpPr>
        <p:spPr>
          <a:xfrm>
            <a:off x="7208837" y="3501066"/>
            <a:ext cx="3099246"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meant</a:t>
            </a:r>
          </a:p>
        </p:txBody>
      </p:sp>
      <p:sp>
        <p:nvSpPr>
          <p:cNvPr id="29" name="TextBox 28"/>
          <p:cNvSpPr txBox="1"/>
          <p:nvPr/>
        </p:nvSpPr>
        <p:spPr>
          <a:xfrm>
            <a:off x="4084637" y="5913439"/>
            <a:ext cx="4834913"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Implements IIntent Interface</a:t>
            </a:r>
          </a:p>
        </p:txBody>
      </p:sp>
      <p:pic>
        <p:nvPicPr>
          <p:cNvPr id="13" name="Picture 12"/>
          <p:cNvPicPr>
            <a:picLocks noChangeAspect="1"/>
          </p:cNvPicPr>
          <p:nvPr/>
        </p:nvPicPr>
        <p:blipFill>
          <a:blip r:embed="rId2"/>
          <a:stretch>
            <a:fillRect/>
          </a:stretch>
        </p:blipFill>
        <p:spPr>
          <a:xfrm>
            <a:off x="158648" y="1405229"/>
            <a:ext cx="2080857" cy="1943100"/>
          </a:xfrm>
          <a:prstGeom prst="rect">
            <a:avLst/>
          </a:prstGeom>
        </p:spPr>
      </p:pic>
      <p:pic>
        <p:nvPicPr>
          <p:cNvPr id="11" name="Picture 10"/>
          <p:cNvPicPr>
            <a:picLocks noChangeAspect="1"/>
          </p:cNvPicPr>
          <p:nvPr/>
        </p:nvPicPr>
        <p:blipFill>
          <a:blip r:embed="rId3"/>
          <a:stretch>
            <a:fillRect/>
          </a:stretch>
        </p:blipFill>
        <p:spPr>
          <a:xfrm>
            <a:off x="9875837" y="1378241"/>
            <a:ext cx="2203260" cy="2057400"/>
          </a:xfrm>
          <a:prstGeom prst="rect">
            <a:avLst/>
          </a:prstGeom>
        </p:spPr>
      </p:pic>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0237" y="3047638"/>
            <a:ext cx="365760" cy="329900"/>
          </a:xfrm>
          <a:prstGeom prst="rect">
            <a:avLst/>
          </a:prstGeom>
        </p:spPr>
      </p:pic>
    </p:spTree>
    <p:extLst>
      <p:ext uri="{BB962C8B-B14F-4D97-AF65-F5344CB8AC3E}">
        <p14:creationId xmlns:p14="http://schemas.microsoft.com/office/powerpoint/2010/main" val="3710772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A bot with a single dialog using 100 LUIS intents is a </a:t>
            </a:r>
            <a:r>
              <a:rPr kumimoji="0" lang="en-US" sz="2000" b="1" i="0" u="sng" strike="noStrike" kern="0" cap="none" spc="0" normalizeH="0" baseline="0" noProof="0" dirty="0">
                <a:ln>
                  <a:noFill/>
                </a:ln>
                <a:solidFill>
                  <a:srgbClr val="353535"/>
                </a:solidFill>
                <a:effectLst/>
                <a:uLnTx/>
                <a:uFillTx/>
                <a:latin typeface="Segoe UI Light"/>
                <a:ea typeface="+mn-ea"/>
                <a:cs typeface="+mn-cs"/>
              </a:rPr>
              <a:t>bad design</a:t>
            </a:r>
            <a:r>
              <a:rPr kumimoji="0" lang="en-US" sz="2000" b="1" i="0" u="none" strike="noStrike" kern="0" cap="none" spc="0" normalizeH="0" baseline="0" noProof="0" dirty="0">
                <a:ln>
                  <a:noFill/>
                </a:ln>
                <a:solidFill>
                  <a:srgbClr val="353535"/>
                </a:solidFill>
                <a:effectLst/>
                <a:uLnTx/>
                <a:uFillTx/>
                <a:latin typeface="Segoe UI Light"/>
                <a:ea typeface="+mn-ea"/>
                <a:cs typeface="+mn-cs"/>
              </a:rPr>
              <a:t>:</a:t>
            </a:r>
          </a:p>
        </p:txBody>
      </p:sp>
      <p:sp>
        <p:nvSpPr>
          <p:cNvPr id="8" name="Rectangle: Rounded Corners 7"/>
          <p:cNvSpPr/>
          <p:nvPr/>
        </p:nvSpPr>
        <p:spPr>
          <a:xfrm>
            <a:off x="841016" y="3236200"/>
            <a:ext cx="3447942" cy="822155"/>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Times New Roman" panose="02020603050405020304" pitchFamily="18" charset="0"/>
              </a:rPr>
              <a:t>Hello user! How can I help you?</a:t>
            </a:r>
            <a:endParaRPr kumimoji="0" lang="en-US" sz="16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mn-cs"/>
            </a:endParaRPr>
          </a:p>
        </p:txBody>
      </p:sp>
      <p:cxnSp>
        <p:nvCxnSpPr>
          <p:cNvPr id="9" name="Straight Arrow Connector 8"/>
          <p:cNvCxnSpPr/>
          <p:nvPr/>
        </p:nvCxnSpPr>
        <p:spPr>
          <a:xfrm>
            <a:off x="4483677" y="3470564"/>
            <a:ext cx="2441864" cy="264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156753" y="2491134"/>
            <a:ext cx="4092625" cy="3570208"/>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One question</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LUIS intents, * 100 different utterances per intent = 10000 different things users may say (plus the other 90000 possibilities you didn’t predict)</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different things your bot can do</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Users will only guess 3 or so </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So you just wasted 97% of your code</a:t>
            </a:r>
            <a:endParaRPr kumimoji="0" lang="en-US" sz="1600" b="0" i="0" u="none" strike="noStrike" kern="0" cap="none" spc="0" normalizeH="0" baseline="0" noProof="0" dirty="0">
              <a:ln>
                <a:noFill/>
              </a:ln>
              <a:solidFill>
                <a:srgbClr val="353535"/>
              </a:solidFill>
              <a:effectLst/>
              <a:uLnTx/>
              <a:uFillTx/>
              <a:latin typeface="Segoe UI Light"/>
              <a:ea typeface="+mn-ea"/>
              <a:cs typeface="+mn-cs"/>
            </a:endParaRPr>
          </a:p>
        </p:txBody>
      </p:sp>
      <p:sp>
        <p:nvSpPr>
          <p:cNvPr id="11" name="Double Bracket 10"/>
          <p:cNvSpPr/>
          <p:nvPr/>
        </p:nvSpPr>
        <p:spPr>
          <a:xfrm>
            <a:off x="7078807" y="2415823"/>
            <a:ext cx="4170571" cy="4088717"/>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Users never say things the way you expect</a:t>
            </a:r>
          </a:p>
        </p:txBody>
      </p:sp>
      <p:pic>
        <p:nvPicPr>
          <p:cNvPr id="5" name="Picture 4"/>
          <p:cNvPicPr>
            <a:picLocks noChangeAspect="1"/>
          </p:cNvPicPr>
          <p:nvPr/>
        </p:nvPicPr>
        <p:blipFill>
          <a:blip r:embed="rId3"/>
          <a:stretch>
            <a:fillRect/>
          </a:stretch>
        </p:blipFill>
        <p:spPr>
          <a:xfrm>
            <a:off x="355981" y="1820862"/>
            <a:ext cx="11417347" cy="2971800"/>
          </a:xfrm>
          <a:prstGeom prst="rect">
            <a:avLst/>
          </a:prstGeom>
        </p:spPr>
      </p:pic>
      <p:sp>
        <p:nvSpPr>
          <p:cNvPr id="7" name="Text Placeholder 5"/>
          <p:cNvSpPr>
            <a:spLocks noGrp="1"/>
          </p:cNvSpPr>
          <p:nvPr>
            <p:ph type="body" sz="quarter" idx="10"/>
          </p:nvPr>
        </p:nvSpPr>
        <p:spPr>
          <a:xfrm>
            <a:off x="341740" y="5410483"/>
            <a:ext cx="11887200" cy="572464"/>
          </a:xfrm>
        </p:spPr>
        <p:txBody>
          <a:bodyPr/>
          <a:lstStyle/>
          <a:p>
            <a:r>
              <a:rPr lang="pt-BR" sz="2800" dirty="0"/>
              <a:t>As you model your NLP, make sure you’re being realistic</a:t>
            </a:r>
            <a:endParaRPr lang="en-US" sz="2800"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8" name="Text Placeholder 3"/>
          <p:cNvSpPr txBox="1">
            <a:spLocks/>
          </p:cNvSpPr>
          <p:nvPr/>
        </p:nvSpPr>
        <p:spPr>
          <a:xfrm>
            <a:off x="527073" y="23542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q"/>
            </a:pPr>
            <a:r>
              <a:rPr lang="en-US" dirty="0"/>
              <a:t>Day 1</a:t>
            </a:r>
          </a:p>
          <a:p>
            <a:pPr marL="812800" lvl="1" indent="-571500">
              <a:buFont typeface="Wingdings" panose="05000000000000000000" pitchFamily="2" charset="2"/>
              <a:buChar char="q"/>
            </a:pPr>
            <a:r>
              <a:rPr lang="en-US" sz="1800" dirty="0"/>
              <a:t>Presentation</a:t>
            </a:r>
          </a:p>
          <a:p>
            <a:pPr marL="812800" lvl="1" indent="-571500">
              <a:buFont typeface="Wingdings" panose="05000000000000000000" pitchFamily="2" charset="2"/>
              <a:buChar char="q"/>
            </a:pPr>
            <a:r>
              <a:rPr lang="en-US" sz="1800" dirty="0"/>
              <a:t>Hands On Workshop</a:t>
            </a:r>
          </a:p>
          <a:p>
            <a:pPr marL="571500" indent="-571500">
              <a:buFont typeface="Wingdings" panose="05000000000000000000" pitchFamily="2" charset="2"/>
              <a:buChar char="q"/>
            </a:pPr>
            <a:r>
              <a:rPr lang="en-US" dirty="0"/>
              <a:t>Day 2</a:t>
            </a:r>
          </a:p>
          <a:p>
            <a:pPr marL="812800" lvl="1" indent="-571500">
              <a:buFont typeface="Wingdings" panose="05000000000000000000" pitchFamily="2" charset="2"/>
              <a:buChar char="q"/>
            </a:pPr>
            <a:r>
              <a:rPr lang="en-US" sz="1800" dirty="0"/>
              <a:t>Whiteboard</a:t>
            </a:r>
          </a:p>
          <a:p>
            <a:pPr marL="812800" lvl="1" indent="-571500">
              <a:buFont typeface="Wingdings" panose="05000000000000000000" pitchFamily="2" charset="2"/>
              <a:buChar char="q"/>
            </a:pPr>
            <a:r>
              <a:rPr lang="en-US" sz="1800" dirty="0"/>
              <a:t>Bot Development</a:t>
            </a:r>
          </a:p>
          <a:p>
            <a:pPr marL="571500" indent="-571500">
              <a:buFont typeface="Wingdings" panose="05000000000000000000" pitchFamily="2" charset="2"/>
              <a:buChar char="q"/>
            </a:pPr>
            <a:r>
              <a:rPr lang="en-US" dirty="0"/>
              <a:t>Day 3</a:t>
            </a:r>
          </a:p>
          <a:p>
            <a:pPr marL="812800" lvl="1" indent="-571500">
              <a:buFont typeface="Wingdings" panose="05000000000000000000" pitchFamily="2" charset="2"/>
              <a:buChar char="q"/>
            </a:pPr>
            <a:r>
              <a:rPr lang="en-US" sz="1800" dirty="0"/>
              <a:t>Review</a:t>
            </a:r>
          </a:p>
          <a:p>
            <a:pPr marL="812800" lvl="1" indent="-571500">
              <a:buFont typeface="Wingdings" panose="05000000000000000000" pitchFamily="2" charset="2"/>
              <a:buChar char="q"/>
            </a:pPr>
            <a:r>
              <a:rPr lang="en-US" sz="1800" dirty="0"/>
              <a:t>Bot Development</a:t>
            </a:r>
          </a:p>
          <a:p>
            <a:pPr marL="812800" lvl="1" indent="-571500">
              <a:buFont typeface="Wingdings" panose="05000000000000000000" pitchFamily="2" charset="2"/>
              <a:buChar char="q"/>
            </a:pPr>
            <a:r>
              <a:rPr lang="en-US" sz="1800" dirty="0"/>
              <a:t>Wrap-up </a:t>
            </a:r>
          </a:p>
        </p:txBody>
      </p:sp>
      <p:pic>
        <p:nvPicPr>
          <p:cNvPr id="29" name="Picture 28"/>
          <p:cNvPicPr>
            <a:picLocks noChangeAspect="1"/>
          </p:cNvPicPr>
          <p:nvPr/>
        </p:nvPicPr>
        <p:blipFill>
          <a:blip r:embed="rId4"/>
          <a:stretch>
            <a:fillRect/>
          </a:stretch>
        </p:blipFill>
        <p:spPr>
          <a:xfrm>
            <a:off x="7742237" y="2294420"/>
            <a:ext cx="2050280" cy="4250842"/>
          </a:xfrm>
          <a:prstGeom prst="rect">
            <a:avLst/>
          </a:prstGeom>
        </p:spPr>
      </p:pic>
    </p:spTree>
    <p:extLst>
      <p:ext uri="{BB962C8B-B14F-4D97-AF65-F5344CB8AC3E}">
        <p14:creationId xmlns:p14="http://schemas.microsoft.com/office/powerpoint/2010/main" val="154739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So instead:</a:t>
            </a:r>
          </a:p>
        </p:txBody>
      </p:sp>
      <p:sp>
        <p:nvSpPr>
          <p:cNvPr id="28"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Hello user! How can I help you?</a:t>
            </a:r>
          </a:p>
        </p:txBody>
      </p:sp>
      <p:sp>
        <p:nvSpPr>
          <p:cNvPr id="29"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Events</a:t>
            </a:r>
          </a:p>
        </p:txBody>
      </p:sp>
      <p:sp>
        <p:nvSpPr>
          <p:cNvPr id="30"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Stages</a:t>
            </a:r>
          </a:p>
        </p:txBody>
      </p:sp>
      <p:sp>
        <p:nvSpPr>
          <p:cNvPr id="31"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Amenities</a:t>
            </a:r>
          </a:p>
        </p:txBody>
      </p:sp>
      <p:sp>
        <p:nvSpPr>
          <p:cNvPr id="32"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events are you interested in?</a:t>
            </a:r>
          </a:p>
        </p:txBody>
      </p:sp>
      <p:sp>
        <p:nvSpPr>
          <p:cNvPr id="33"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Music</a:t>
            </a:r>
          </a:p>
        </p:txBody>
      </p:sp>
      <p:sp>
        <p:nvSpPr>
          <p:cNvPr id="34"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Comedy</a:t>
            </a:r>
          </a:p>
        </p:txBody>
      </p:sp>
      <p:sp>
        <p:nvSpPr>
          <p:cNvPr id="35"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Film</a:t>
            </a:r>
          </a:p>
        </p:txBody>
      </p:sp>
      <p:sp>
        <p:nvSpPr>
          <p:cNvPr id="36"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Laser Dome</a:t>
            </a:r>
          </a:p>
        </p:txBody>
      </p:sp>
      <p:sp>
        <p:nvSpPr>
          <p:cNvPr id="37"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Spectacles</a:t>
            </a:r>
          </a:p>
        </p:txBody>
      </p:sp>
      <p:sp>
        <p:nvSpPr>
          <p:cNvPr id="38"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Theater</a:t>
            </a:r>
          </a:p>
        </p:txBody>
      </p:sp>
      <p:cxnSp>
        <p:nvCxnSpPr>
          <p:cNvPr id="39" name="Straight Arrow Connector 38"/>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960142" y="2224481"/>
            <a:ext cx="2283693" cy="1612082"/>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music would you like? (by the way, next time you could just type “I’m looking for a song named </a:t>
            </a:r>
            <a:r>
              <a:rPr kumimoji="0" lang="en-US" sz="1400" b="0" i="0" u="none" strike="noStrike" kern="0" cap="none" spc="0" normalizeH="0" baseline="0" noProof="0" dirty="0" err="1">
                <a:ln>
                  <a:noFill/>
                </a:ln>
                <a:solidFill>
                  <a:prstClr val="black"/>
                </a:solidFill>
                <a:effectLst/>
                <a:uLnTx/>
                <a:uFillTx/>
                <a:latin typeface="Segoe UI Light"/>
                <a:ea typeface="+mn-ea"/>
                <a:cs typeface="+mn-cs"/>
              </a:rPr>
              <a:t>xyz</a:t>
            </a:r>
            <a:r>
              <a:rPr kumimoji="0" lang="en-US" sz="1400" b="0" i="0" u="none" strike="noStrike" kern="0" cap="none" spc="0" normalizeH="0" baseline="0" noProof="0" dirty="0">
                <a:ln>
                  <a:noFill/>
                </a:ln>
                <a:solidFill>
                  <a:prstClr val="black"/>
                </a:solidFill>
                <a:effectLst/>
                <a:uLnTx/>
                <a:uFillTx/>
                <a:latin typeface="Segoe UI Light"/>
                <a:ea typeface="+mn-ea"/>
                <a:cs typeface="+mn-cs"/>
              </a:rPr>
              <a:t>” and I will know what to do)</a:t>
            </a:r>
          </a:p>
        </p:txBody>
      </p:sp>
      <p:cxnSp>
        <p:nvCxnSpPr>
          <p:cNvPr id="41" name="Straight Arrow Connector 40"/>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591" y="5260275"/>
            <a:ext cx="12009437" cy="1446550"/>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Guide the user</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Save time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Help the user </a:t>
            </a:r>
            <a:r>
              <a:rPr kumimoji="0" lang="en-US" sz="2400" b="0" i="0" u="sng" strike="noStrike" kern="0" cap="none" spc="0" normalizeH="0" baseline="0" noProof="0" dirty="0">
                <a:ln>
                  <a:noFill/>
                </a:ln>
                <a:solidFill>
                  <a:srgbClr val="353535"/>
                </a:solidFill>
                <a:effectLst/>
                <a:uLnTx/>
                <a:uFillTx/>
                <a:latin typeface="Segoe UI Light"/>
                <a:ea typeface="+mn-ea"/>
                <a:cs typeface="+mn-cs"/>
              </a:rPr>
              <a:t>discover</a:t>
            </a:r>
            <a:r>
              <a:rPr kumimoji="0" lang="en-US" sz="2400" b="0" i="0" u="none" strike="noStrike" kern="0" cap="none" spc="0" normalizeH="0" baseline="0" noProof="0" dirty="0">
                <a:ln>
                  <a:noFill/>
                </a:ln>
                <a:solidFill>
                  <a:srgbClr val="353535"/>
                </a:solidFill>
                <a:effectLst/>
                <a:uLnTx/>
                <a:uFillTx/>
                <a:latin typeface="Segoe UI Light"/>
                <a:ea typeface="+mn-ea"/>
                <a:cs typeface="+mn-cs"/>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 y="1212850"/>
            <a:ext cx="12436475" cy="1098762"/>
          </a:xfrm>
        </p:spPr>
        <p:txBody>
          <a:bodyPr/>
          <a:lstStyle/>
          <a:p>
            <a:pPr marL="0" indent="0" algn="ctr">
              <a:buNone/>
            </a:pPr>
            <a:r>
              <a:rPr lang="en-US" sz="6600" b="1" dirty="0">
                <a:solidFill>
                  <a:srgbClr val="FFFFFF"/>
                </a:solidFill>
              </a:rPr>
              <a:t>Directed or Non-Directed</a:t>
            </a:r>
          </a:p>
        </p:txBody>
      </p:sp>
      <p:pic>
        <p:nvPicPr>
          <p:cNvPr id="7" name="Picture 6"/>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6368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5804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211234" y="2644253"/>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p:cNvSpPr/>
          <p:nvPr/>
        </p:nvSpPr>
        <p:spPr bwMode="auto">
          <a:xfrm rot="10800000">
            <a:off x="5298021" y="2659062"/>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p:cNvSpPr/>
          <p:nvPr/>
        </p:nvSpPr>
        <p:spPr bwMode="auto">
          <a:xfrm rot="10800000">
            <a:off x="8879421" y="2690821"/>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rot="3713314">
            <a:off x="-322917" y="1681258"/>
            <a:ext cx="35786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What is a reserve </a:t>
            </a:r>
            <a:r>
              <a:rPr lang="en-US" sz="2400" dirty="0"/>
              <a:t>price?</a:t>
            </a:r>
          </a:p>
        </p:txBody>
      </p:sp>
      <p:sp>
        <p:nvSpPr>
          <p:cNvPr id="7" name="TextBox 6"/>
          <p:cNvSpPr txBox="1"/>
          <p:nvPr/>
        </p:nvSpPr>
        <p:spPr>
          <a:xfrm>
            <a:off x="922432" y="5460198"/>
            <a:ext cx="28636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General Questions</a:t>
            </a:r>
          </a:p>
        </p:txBody>
      </p:sp>
      <p:sp>
        <p:nvSpPr>
          <p:cNvPr id="8" name="TextBox 7"/>
          <p:cNvSpPr txBox="1"/>
          <p:nvPr/>
        </p:nvSpPr>
        <p:spPr>
          <a:xfrm>
            <a:off x="5294013" y="5460198"/>
            <a:ext cx="24163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Search</a:t>
            </a:r>
          </a:p>
        </p:txBody>
      </p:sp>
      <p:sp>
        <p:nvSpPr>
          <p:cNvPr id="9" name="TextBox 8"/>
          <p:cNvSpPr txBox="1"/>
          <p:nvPr/>
        </p:nvSpPr>
        <p:spPr>
          <a:xfrm>
            <a:off x="8814270" y="5460198"/>
            <a:ext cx="24331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Details</a:t>
            </a:r>
          </a:p>
        </p:txBody>
      </p:sp>
      <p:sp>
        <p:nvSpPr>
          <p:cNvPr id="10" name="TextBox 9"/>
          <p:cNvSpPr txBox="1"/>
          <p:nvPr/>
        </p:nvSpPr>
        <p:spPr>
          <a:xfrm rot="3614486">
            <a:off x="317969" y="1660281"/>
            <a:ext cx="3325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can you hel</a:t>
            </a:r>
            <a:r>
              <a:rPr lang="en-US" sz="2400" dirty="0"/>
              <a:t>p me</a:t>
            </a:r>
          </a:p>
        </p:txBody>
      </p:sp>
      <p:sp>
        <p:nvSpPr>
          <p:cNvPr id="11" name="TextBox 10"/>
          <p:cNvSpPr txBox="1"/>
          <p:nvPr/>
        </p:nvSpPr>
        <p:spPr>
          <a:xfrm rot="2743650">
            <a:off x="3463985" y="2061410"/>
            <a:ext cx="370357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I'm looking for </a:t>
            </a:r>
            <a:r>
              <a:rPr lang="en-US" sz="2400" dirty="0"/>
              <a:t>cameras</a:t>
            </a:r>
          </a:p>
        </p:txBody>
      </p:sp>
      <p:sp>
        <p:nvSpPr>
          <p:cNvPr id="12" name="TextBox 11"/>
          <p:cNvSpPr txBox="1"/>
          <p:nvPr/>
        </p:nvSpPr>
        <p:spPr>
          <a:xfrm rot="2731867">
            <a:off x="6212074" y="1660281"/>
            <a:ext cx="4685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long does the batt</a:t>
            </a:r>
            <a:r>
              <a:rPr lang="en-US" sz="2400" dirty="0"/>
              <a:t>ery last?</a:t>
            </a:r>
          </a:p>
        </p:txBody>
      </p:sp>
      <p:sp>
        <p:nvSpPr>
          <p:cNvPr id="13" name="TextBox 12"/>
          <p:cNvSpPr txBox="1"/>
          <p:nvPr/>
        </p:nvSpPr>
        <p:spPr>
          <a:xfrm rot="4391591">
            <a:off x="4718696" y="2517974"/>
            <a:ext cx="33701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Show me </a:t>
            </a:r>
            <a:r>
              <a:rPr lang="en-US" sz="2400" dirty="0"/>
              <a:t>some shoes</a:t>
            </a:r>
            <a:r>
              <a:rPr lang="en-US" sz="2400" dirty="0">
                <a:solidFill>
                  <a:srgbClr val="FFFFFF"/>
                </a:solidFill>
              </a:rPr>
              <a:t>.</a:t>
            </a:r>
          </a:p>
        </p:txBody>
      </p:sp>
      <p:sp>
        <p:nvSpPr>
          <p:cNvPr id="14" name="TextBox 13"/>
          <p:cNvSpPr txBox="1"/>
          <p:nvPr/>
        </p:nvSpPr>
        <p:spPr>
          <a:xfrm rot="4437124">
            <a:off x="1138611" y="1071360"/>
            <a:ext cx="282994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do I sign up?</a:t>
            </a:r>
          </a:p>
        </p:txBody>
      </p:sp>
      <p:sp>
        <p:nvSpPr>
          <p:cNvPr id="15" name="TextBox 14"/>
          <p:cNvSpPr txBox="1"/>
          <p:nvPr/>
        </p:nvSpPr>
        <p:spPr>
          <a:xfrm rot="2017657">
            <a:off x="7998515" y="1520977"/>
            <a:ext cx="32346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sz="6000" dirty="0"/>
              <a:t>The Bot Framework</a:t>
            </a:r>
          </a:p>
        </p:txBody>
      </p:sp>
      <p:pic>
        <p:nvPicPr>
          <p:cNvPr id="5" name="Picture 4"/>
          <p:cNvPicPr>
            <a:picLocks noChangeAspect="1"/>
          </p:cNvPicPr>
          <p:nvPr/>
        </p:nvPicPr>
        <p:blipFill>
          <a:blip r:embed="rId2"/>
          <a:stretch>
            <a:fillRect/>
          </a:stretch>
        </p:blipFill>
        <p:spPr>
          <a:xfrm>
            <a:off x="9342437" y="2354262"/>
            <a:ext cx="2203260" cy="2057400"/>
          </a:xfrm>
          <a:prstGeom prst="rect">
            <a:avLst/>
          </a:prstGeom>
        </p:spPr>
      </p:pic>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6837" y="4023659"/>
            <a:ext cx="365760" cy="329900"/>
          </a:xfrm>
          <a:prstGeom prst="rect">
            <a:avLst/>
          </a:prstGeom>
        </p:spPr>
      </p:pic>
    </p:spTree>
    <p:extLst>
      <p:ext uri="{BB962C8B-B14F-4D97-AF65-F5344CB8AC3E}">
        <p14:creationId xmlns:p14="http://schemas.microsoft.com/office/powerpoint/2010/main" val="1336057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6" y="68262"/>
            <a:ext cx="1205653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Your bot code</a:t>
            </a:r>
          </a:p>
        </p:txBody>
      </p:sp>
      <p:sp>
        <p:nvSpPr>
          <p:cNvPr id="4" name="Rectangle 3"/>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 name="Rectangle 4"/>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Entity</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Extraction</a:t>
            </a:r>
          </a:p>
        </p:txBody>
      </p:sp>
      <p:sp>
        <p:nvSpPr>
          <p:cNvPr id="6" name="Rectangle 5"/>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Speech</a:t>
            </a:r>
          </a:p>
        </p:txBody>
      </p:sp>
      <p:sp>
        <p:nvSpPr>
          <p:cNvPr id="7" name="Rectangle 6"/>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Vision/Face</a:t>
            </a:r>
          </a:p>
        </p:txBody>
      </p:sp>
      <p:sp>
        <p:nvSpPr>
          <p:cNvPr id="8" name="Rectangle 7"/>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Natural Language</a:t>
            </a:r>
          </a:p>
        </p:txBody>
      </p:sp>
      <p:sp>
        <p:nvSpPr>
          <p:cNvPr id="9" name="Rectangle 8"/>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Translation</a:t>
            </a:r>
          </a:p>
        </p:txBody>
      </p:sp>
      <p:sp>
        <p:nvSpPr>
          <p:cNvPr id="10" name="Rectangle 9"/>
          <p:cNvSpPr/>
          <p:nvPr/>
        </p:nvSpPr>
        <p:spPr>
          <a:xfrm>
            <a:off x="5146913" y="4599665"/>
            <a:ext cx="2935420" cy="338554"/>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 </a:t>
            </a:r>
            <a:r>
              <a:rPr kumimoji="0" lang="en-US" sz="1600" b="0" i="0" u="none" strike="noStrike" kern="0" cap="none" spc="0" normalizeH="0" baseline="0" noProof="0">
                <a:ln>
                  <a:noFill/>
                </a:ln>
                <a:solidFill>
                  <a:schemeClr val="tx1">
                    <a:lumMod val="50000"/>
                  </a:schemeClr>
                </a:solidFill>
                <a:effectLst/>
                <a:uLnTx/>
                <a:uFillTx/>
                <a:cs typeface="Segoe UI Light" panose="020B0502040204020203" pitchFamily="34" charset="0"/>
              </a:rPr>
              <a:t>Microsoft Cognitive </a:t>
            </a: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Services</a:t>
            </a:r>
          </a:p>
        </p:txBody>
      </p:sp>
      <p:sp>
        <p:nvSpPr>
          <p:cNvPr id="11" name="Rectangle 10"/>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Search</a:t>
            </a:r>
          </a:p>
        </p:txBody>
      </p:sp>
      <p:sp>
        <p:nvSpPr>
          <p:cNvPr id="12" name="Rectangle 11"/>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Emotion</a:t>
            </a:r>
          </a:p>
        </p:txBody>
      </p:sp>
      <p:sp>
        <p:nvSpPr>
          <p:cNvPr id="13" name="Rectangle 12"/>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Knowledge API</a:t>
            </a:r>
          </a:p>
        </p:txBody>
      </p:sp>
      <p:sp>
        <p:nvSpPr>
          <p:cNvPr id="14" name="Rectangle 13"/>
          <p:cNvSpPr/>
          <p:nvPr/>
        </p:nvSpPr>
        <p:spPr>
          <a:xfrm>
            <a:off x="8430254" y="5389004"/>
            <a:ext cx="511679" cy="523220"/>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accent1">
                    <a:lumMod val="75000"/>
                  </a:schemeClr>
                </a:solidFill>
                <a:effectLst/>
                <a:uLnTx/>
                <a:uFillTx/>
                <a:cs typeface="Segoe UI Light" panose="020B0502040204020203" pitchFamily="34" charset="0"/>
              </a:rPr>
              <a:t>…</a:t>
            </a:r>
            <a:endParaRPr kumimoji="0" lang="en-US" sz="2800" b="1" i="0" u="none" strike="noStrike" kern="0" cap="none" spc="0" normalizeH="0" baseline="0" noProof="0" dirty="0">
              <a:ln>
                <a:noFill/>
              </a:ln>
              <a:solidFill>
                <a:schemeClr val="accent1">
                  <a:lumMod val="75000"/>
                </a:schemeClr>
              </a:solidFill>
              <a:effectLst/>
              <a:uLnTx/>
              <a:uFillTx/>
            </a:endParaRPr>
          </a:p>
        </p:txBody>
      </p:sp>
      <p:sp>
        <p:nvSpPr>
          <p:cNvPr id="15" name="Rectangle 14"/>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Light" panose="020B0502040204020203" pitchFamily="34" charset="0"/>
              </a:rPr>
              <a:t>Message input &lt;&gt; output</a:t>
            </a:r>
          </a:p>
          <a:p>
            <a:pPr marL="0" marR="0" lvl="0" indent="0" algn="ctr" defTabSz="914225" eaLnBrk="1" fontAlgn="auto" latinLnBrk="0" hangingPunct="1">
              <a:lnSpc>
                <a:spcPct val="100000"/>
              </a:lnSpc>
              <a:spcBef>
                <a:spcPts val="0"/>
              </a:spcBef>
              <a:spcAft>
                <a:spcPts val="0"/>
              </a:spcAft>
              <a:buClrTx/>
              <a:buSzTx/>
              <a:buFontTx/>
              <a:buNone/>
              <a:tabLst/>
              <a:defRPr/>
            </a:pPr>
            <a:r>
              <a:rPr lang="pt-BR" sz="1600" kern="0" dirty="0">
                <a:solidFill>
                  <a:schemeClr val="bg1"/>
                </a:solidFill>
                <a:cs typeface="Segoe UI Light" panose="020B0502040204020203" pitchFamily="34" charset="0"/>
              </a:rPr>
              <a:t>S</a:t>
            </a:r>
            <a:r>
              <a:rPr lang="en-US" sz="1600" kern="0" dirty="0" err="1">
                <a:solidFill>
                  <a:schemeClr val="bg1"/>
                </a:solidFill>
                <a:cs typeface="Segoe UI Light" panose="020B0502040204020203" pitchFamily="34" charset="0"/>
              </a:rPr>
              <a:t>tate</a:t>
            </a:r>
            <a:r>
              <a:rPr lang="en-US" sz="1600" kern="0" dirty="0">
                <a:solidFill>
                  <a:schemeClr val="bg1"/>
                </a:solidFill>
                <a:cs typeface="Segoe UI Light" panose="020B0502040204020203" pitchFamily="34" charset="0"/>
              </a:rPr>
              <a:t> Management</a:t>
            </a: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sp>
        <p:nvSpPr>
          <p:cNvPr id="16" name="TextBox 15"/>
          <p:cNvSpPr txBox="1"/>
          <p:nvPr/>
        </p:nvSpPr>
        <p:spPr>
          <a:xfrm>
            <a:off x="5289418" y="1876192"/>
            <a:ext cx="2356813" cy="338554"/>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Bot Connector Service</a:t>
            </a:r>
          </a:p>
        </p:txBody>
      </p:sp>
      <p:sp>
        <p:nvSpPr>
          <p:cNvPr id="17" name="TextBox 16"/>
          <p:cNvSpPr txBox="1"/>
          <p:nvPr/>
        </p:nvSpPr>
        <p:spPr>
          <a:xfrm>
            <a:off x="9048156" y="888807"/>
            <a:ext cx="2961067" cy="338554"/>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Conversation Canvas/Channels</a:t>
            </a:r>
          </a:p>
        </p:txBody>
      </p:sp>
      <p:sp>
        <p:nvSpPr>
          <p:cNvPr id="18" name="Rectangle 17"/>
          <p:cNvSpPr/>
          <p:nvPr/>
        </p:nvSpPr>
        <p:spPr>
          <a:xfrm>
            <a:off x="9394295" y="6079098"/>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19" name="Rectangle 18"/>
          <p:cNvSpPr/>
          <p:nvPr/>
        </p:nvSpPr>
        <p:spPr>
          <a:xfrm>
            <a:off x="9471778" y="6160465"/>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0" name="Rectangle 19"/>
          <p:cNvSpPr/>
          <p:nvPr/>
        </p:nvSpPr>
        <p:spPr>
          <a:xfrm>
            <a:off x="9544268" y="6289673"/>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cxnSp>
        <p:nvCxnSpPr>
          <p:cNvPr id="21" name="Straight Arrow Connector 20"/>
          <p:cNvCxnSpPr/>
          <p:nvPr/>
        </p:nvCxnSpPr>
        <p:spPr>
          <a:xfrm>
            <a:off x="6674988" y="3835127"/>
            <a:ext cx="0" cy="82904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80860" y="3740128"/>
            <a:ext cx="1145398" cy="1218046"/>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58538" y="3347421"/>
            <a:ext cx="125446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719934" y="3938715"/>
            <a:ext cx="0" cy="1092972"/>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41275" y="5040948"/>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Other services, APIs,</a:t>
            </a:r>
          </a:p>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chemeClr val="bg1"/>
                </a:solidFill>
                <a:effectLst/>
                <a:uLnTx/>
                <a:uFillTx/>
                <a:latin typeface="+mj-lt"/>
                <a:ea typeface="Segoe UI" pitchFamily="34" charset="0"/>
                <a:cs typeface="Segoe UI" pitchFamily="34" charset="0"/>
              </a:rPr>
              <a:t>etc</a:t>
            </a:r>
            <a:r>
              <a:rPr kumimoji="0" lang="is-I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t>
            </a:r>
            <a:endPar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7" name="TextBox 26"/>
          <p:cNvSpPr txBox="1"/>
          <p:nvPr/>
        </p:nvSpPr>
        <p:spPr>
          <a:xfrm>
            <a:off x="2803710" y="3361644"/>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API, SDK calls</a:t>
            </a:r>
          </a:p>
        </p:txBody>
      </p:sp>
      <p:cxnSp>
        <p:nvCxnSpPr>
          <p:cNvPr id="28" name="Straight Arrow Connector 27"/>
          <p:cNvCxnSpPr/>
          <p:nvPr/>
        </p:nvCxnSpPr>
        <p:spPr>
          <a:xfrm flipV="1">
            <a:off x="8989739" y="1823886"/>
            <a:ext cx="308195" cy="610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989739" y="2748365"/>
            <a:ext cx="349017" cy="85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008302" y="3171866"/>
            <a:ext cx="301943" cy="3673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982903" y="3588102"/>
            <a:ext cx="355853" cy="1311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394295" y="1403129"/>
            <a:ext cx="2116963" cy="367090"/>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5" name="Group 34"/>
          <p:cNvGrpSpPr/>
          <p:nvPr/>
        </p:nvGrpSpPr>
        <p:grpSpPr>
          <a:xfrm>
            <a:off x="9394295" y="5611904"/>
            <a:ext cx="2113824" cy="365941"/>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8" name="Group 37"/>
          <p:cNvGrpSpPr/>
          <p:nvPr/>
        </p:nvGrpSpPr>
        <p:grpSpPr>
          <a:xfrm>
            <a:off x="9394295" y="1871470"/>
            <a:ext cx="2113824" cy="36576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1" name="Group 40"/>
          <p:cNvGrpSpPr/>
          <p:nvPr/>
        </p:nvGrpSpPr>
        <p:grpSpPr>
          <a:xfrm>
            <a:off x="9394295" y="2338481"/>
            <a:ext cx="2113824" cy="366374"/>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4" name="Group 43"/>
          <p:cNvGrpSpPr/>
          <p:nvPr/>
        </p:nvGrpSpPr>
        <p:grpSpPr>
          <a:xfrm>
            <a:off x="9394295" y="2806106"/>
            <a:ext cx="2113824" cy="36576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GroupMe</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7" name="Group 46"/>
          <p:cNvGrpSpPr/>
          <p:nvPr/>
        </p:nvGrpSpPr>
        <p:grpSpPr>
          <a:xfrm>
            <a:off x="9394295" y="3273117"/>
            <a:ext cx="2115134" cy="36576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Kik</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0" name="Group 49"/>
          <p:cNvGrpSpPr/>
          <p:nvPr/>
        </p:nvGrpSpPr>
        <p:grpSpPr>
          <a:xfrm>
            <a:off x="9394295" y="3740128"/>
            <a:ext cx="2113824" cy="3662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3" name="Group 52"/>
          <p:cNvGrpSpPr/>
          <p:nvPr/>
        </p:nvGrpSpPr>
        <p:grpSpPr>
          <a:xfrm>
            <a:off x="9394295" y="4207651"/>
            <a:ext cx="2113824" cy="36576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6" name="Group 55"/>
          <p:cNvGrpSpPr/>
          <p:nvPr/>
        </p:nvGrpSpPr>
        <p:grpSpPr>
          <a:xfrm>
            <a:off x="9394295" y="4674662"/>
            <a:ext cx="2113824" cy="366332"/>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59" name="Group 58"/>
          <p:cNvGrpSpPr/>
          <p:nvPr/>
        </p:nvGrpSpPr>
        <p:grpSpPr>
          <a:xfrm>
            <a:off x="9394295" y="5142245"/>
            <a:ext cx="2113824" cy="368408"/>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Twilio</a:t>
              </a: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a:grpFill/>
          </p:spPr>
        </p:pic>
      </p:grpSp>
      <p:sp>
        <p:nvSpPr>
          <p:cNvPr id="62"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rPr>
              <a:t>An x-ray of a typical bot</a:t>
            </a:r>
          </a:p>
        </p:txBody>
      </p:sp>
      <p:sp>
        <p:nvSpPr>
          <p:cNvPr id="63" name="Rectangle 62"/>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1"/>
                </a:solidFill>
                <a:effectLst/>
                <a:uLnTx/>
                <a:uFillTx/>
                <a:cs typeface="Segoe UI Light" panose="020B0502040204020203" pitchFamily="34" charset="0"/>
              </a:rPr>
              <a:t>Bot Builder SDK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cxnSp>
        <p:nvCxnSpPr>
          <p:cNvPr id="65" name="Straight Arrow Connector 64"/>
          <p:cNvCxnSpPr>
            <a:cxnSpLocks/>
          </p:cNvCxnSpPr>
          <p:nvPr/>
        </p:nvCxnSpPr>
        <p:spPr>
          <a:xfrm flipH="1">
            <a:off x="1715967" y="2122795"/>
            <a:ext cx="768470" cy="78997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65237" y="1516062"/>
            <a:ext cx="3146695" cy="627864"/>
          </a:xfrm>
          <a:prstGeom prst="rect">
            <a:avLst/>
          </a:prstGeom>
          <a:noFill/>
        </p:spPr>
        <p:txBody>
          <a:bodyPr wrap="none" lIns="182880" tIns="146304" rIns="182880" bIns="146304" rtlCol="0">
            <a:spAutoFit/>
          </a:bodyPr>
          <a:lstStyle/>
          <a:p>
            <a:pPr>
              <a:lnSpc>
                <a:spcPct val="90000"/>
              </a:lnSpc>
              <a:spcAft>
                <a:spcPts val="600"/>
              </a:spcAft>
            </a:pPr>
            <a:r>
              <a:rPr lang="pt-BR" sz="2400" dirty="0">
                <a:solidFill>
                  <a:srgbClr val="FF0000"/>
                </a:solidFill>
              </a:rPr>
              <a:t>Your code goes here</a:t>
            </a:r>
            <a:endParaRPr lang="en-US" sz="2400" dirty="0" err="1">
              <a:solidFill>
                <a:srgbClr val="FF0000"/>
              </a:solidFill>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38671" y="3629875"/>
              <a:ext cx="180" cy="180"/>
            </p14:xfrm>
          </p:contentPart>
        </mc:Choice>
        <mc:Fallback xmlns="">
          <p:pic>
            <p:nvPicPr>
              <p:cNvPr id="2" name="Ink 1"/>
              <p:cNvPicPr/>
              <p:nvPr/>
            </p:nvPicPr>
            <p:blipFill/>
            <p:spPr/>
          </p:pic>
        </mc:Fallback>
      </mc:AlternateContent>
      <p:cxnSp>
        <p:nvCxnSpPr>
          <p:cNvPr id="69" name="Straight Arrow Connector 68"/>
          <p:cNvCxnSpPr>
            <a:cxnSpLocks/>
          </p:cNvCxnSpPr>
          <p:nvPr/>
        </p:nvCxnSpPr>
        <p:spPr>
          <a:xfrm>
            <a:off x="2837672" y="3835127"/>
            <a:ext cx="166181" cy="120887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7037" y="2468562"/>
            <a:ext cx="2733675" cy="2552700"/>
          </a:xfrm>
          <a:prstGeom prst="rect">
            <a:avLst/>
          </a:prstGeom>
        </p:spPr>
      </p:pic>
      <p:sp>
        <p:nvSpPr>
          <p:cNvPr id="5" name="Rectangle 4"/>
          <p:cNvSpPr/>
          <p:nvPr/>
        </p:nvSpPr>
        <p:spPr bwMode="auto">
          <a:xfrm>
            <a:off x="3965574" y="2525712"/>
            <a:ext cx="4495800" cy="348615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304637" y="1687512"/>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7" name="TextBox 6"/>
          <p:cNvSpPr txBox="1"/>
          <p:nvPr/>
        </p:nvSpPr>
        <p:spPr>
          <a:xfrm>
            <a:off x="5474970" y="1687512"/>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8" name="TextBox 7"/>
          <p:cNvSpPr txBox="1"/>
          <p:nvPr/>
        </p:nvSpPr>
        <p:spPr>
          <a:xfrm>
            <a:off x="10217575" y="1687194"/>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0" name="Title 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Bot Communication</a:t>
            </a:r>
          </a:p>
        </p:txBody>
      </p:sp>
      <p:pic>
        <p:nvPicPr>
          <p:cNvPr id="11" name="Picture 10"/>
          <p:cNvPicPr>
            <a:picLocks noChangeAspect="1"/>
          </p:cNvPicPr>
          <p:nvPr/>
        </p:nvPicPr>
        <p:blipFill>
          <a:blip r:embed="rId3"/>
          <a:stretch>
            <a:fillRect/>
          </a:stretch>
        </p:blipFill>
        <p:spPr>
          <a:xfrm>
            <a:off x="4221245" y="2687832"/>
            <a:ext cx="897723" cy="897723"/>
          </a:xfrm>
          <a:prstGeom prst="rect">
            <a:avLst/>
          </a:prstGeom>
        </p:spPr>
      </p:pic>
      <p:pic>
        <p:nvPicPr>
          <p:cNvPr id="12" name="Picture 11"/>
          <p:cNvPicPr>
            <a:picLocks noChangeAspect="1"/>
          </p:cNvPicPr>
          <p:nvPr/>
        </p:nvPicPr>
        <p:blipFill>
          <a:blip r:embed="rId4"/>
          <a:stretch>
            <a:fillRect/>
          </a:stretch>
        </p:blipFill>
        <p:spPr>
          <a:xfrm>
            <a:off x="4303335" y="3809252"/>
            <a:ext cx="946278" cy="951009"/>
          </a:xfrm>
          <a:prstGeom prst="rect">
            <a:avLst/>
          </a:prstGeom>
        </p:spPr>
      </p:pic>
      <p:pic>
        <p:nvPicPr>
          <p:cNvPr id="14" name="Picture 13"/>
          <p:cNvPicPr>
            <a:picLocks noChangeAspect="1"/>
          </p:cNvPicPr>
          <p:nvPr/>
        </p:nvPicPr>
        <p:blipFill>
          <a:blip r:embed="rId5"/>
          <a:stretch>
            <a:fillRect/>
          </a:stretch>
        </p:blipFill>
        <p:spPr>
          <a:xfrm>
            <a:off x="6999031" y="3799840"/>
            <a:ext cx="1338263" cy="1141618"/>
          </a:xfrm>
          <a:prstGeom prst="rect">
            <a:avLst/>
          </a:prstGeom>
        </p:spPr>
      </p:pic>
      <p:pic>
        <p:nvPicPr>
          <p:cNvPr id="15" name="Picture 14"/>
          <p:cNvPicPr>
            <a:picLocks noChangeAspect="1"/>
          </p:cNvPicPr>
          <p:nvPr/>
        </p:nvPicPr>
        <p:blipFill>
          <a:blip r:embed="rId6"/>
          <a:stretch>
            <a:fillRect/>
          </a:stretch>
        </p:blipFill>
        <p:spPr>
          <a:xfrm>
            <a:off x="5473207" y="2494956"/>
            <a:ext cx="1428750" cy="1428750"/>
          </a:xfrm>
          <a:prstGeom prst="rect">
            <a:avLst/>
          </a:prstGeom>
        </p:spPr>
      </p:pic>
      <p:pic>
        <p:nvPicPr>
          <p:cNvPr id="17" name="Picture 16"/>
          <p:cNvPicPr>
            <a:picLocks noChangeAspect="1"/>
          </p:cNvPicPr>
          <p:nvPr/>
        </p:nvPicPr>
        <p:blipFill>
          <a:blip r:embed="rId7"/>
          <a:stretch>
            <a:fillRect/>
          </a:stretch>
        </p:blipFill>
        <p:spPr>
          <a:xfrm>
            <a:off x="7168163" y="2714810"/>
            <a:ext cx="1000000" cy="1038095"/>
          </a:xfrm>
          <a:prstGeom prst="rect">
            <a:avLst/>
          </a:prstGeom>
        </p:spPr>
      </p:pic>
      <p:cxnSp>
        <p:nvCxnSpPr>
          <p:cNvPr id="18" name="Straight Connector 17"/>
          <p:cNvCxnSpPr>
            <a:cxnSpLocks/>
          </p:cNvCxnSpPr>
          <p:nvPr/>
        </p:nvCxnSpPr>
        <p:spPr>
          <a:xfrm>
            <a:off x="3238385" y="3850004"/>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533299" y="3843336"/>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41974" y="4039095"/>
            <a:ext cx="1143000" cy="571500"/>
          </a:xfrm>
          <a:prstGeom prst="rect">
            <a:avLst/>
          </a:prstGeom>
        </p:spPr>
      </p:pic>
      <p:pic>
        <p:nvPicPr>
          <p:cNvPr id="2" name="Picture 1"/>
          <p:cNvPicPr>
            <a:picLocks noChangeAspect="1"/>
          </p:cNvPicPr>
          <p:nvPr/>
        </p:nvPicPr>
        <p:blipFill>
          <a:blip r:embed="rId9"/>
          <a:stretch>
            <a:fillRect/>
          </a:stretch>
        </p:blipFill>
        <p:spPr>
          <a:xfrm>
            <a:off x="4103170" y="4913215"/>
            <a:ext cx="713298" cy="722810"/>
          </a:xfrm>
          <a:prstGeom prst="rect">
            <a:avLst/>
          </a:prstGeom>
        </p:spPr>
      </p:pic>
      <p:pic>
        <p:nvPicPr>
          <p:cNvPr id="9" name="Picture 8"/>
          <p:cNvPicPr>
            <a:picLocks noChangeAspect="1"/>
          </p:cNvPicPr>
          <p:nvPr/>
        </p:nvPicPr>
        <p:blipFill>
          <a:blip r:embed="rId10"/>
          <a:stretch>
            <a:fillRect/>
          </a:stretch>
        </p:blipFill>
        <p:spPr>
          <a:xfrm>
            <a:off x="7540337" y="4913215"/>
            <a:ext cx="723905" cy="695330"/>
          </a:xfrm>
          <a:prstGeom prst="rect">
            <a:avLst/>
          </a:prstGeom>
        </p:spPr>
      </p:pic>
      <p:pic>
        <p:nvPicPr>
          <p:cNvPr id="13" name="Picture 12"/>
          <p:cNvPicPr>
            <a:picLocks noChangeAspect="1"/>
          </p:cNvPicPr>
          <p:nvPr/>
        </p:nvPicPr>
        <p:blipFill>
          <a:blip r:embed="rId11"/>
          <a:stretch>
            <a:fillRect/>
          </a:stretch>
        </p:blipFill>
        <p:spPr>
          <a:xfrm>
            <a:off x="4962972" y="4913215"/>
            <a:ext cx="704855" cy="700093"/>
          </a:xfrm>
          <a:prstGeom prst="rect">
            <a:avLst/>
          </a:prstGeom>
        </p:spPr>
      </p:pic>
      <p:pic>
        <p:nvPicPr>
          <p:cNvPr id="16" name="Picture 15"/>
          <p:cNvPicPr>
            <a:picLocks noChangeAspect="1"/>
          </p:cNvPicPr>
          <p:nvPr/>
        </p:nvPicPr>
        <p:blipFill>
          <a:blip r:embed="rId12"/>
          <a:stretch>
            <a:fillRect/>
          </a:stretch>
        </p:blipFill>
        <p:spPr>
          <a:xfrm>
            <a:off x="6614682" y="4913215"/>
            <a:ext cx="764315" cy="710991"/>
          </a:xfrm>
          <a:prstGeom prst="rect">
            <a:avLst/>
          </a:prstGeom>
        </p:spPr>
      </p:pic>
      <p:pic>
        <p:nvPicPr>
          <p:cNvPr id="19" name="Picture 18"/>
          <p:cNvPicPr>
            <a:picLocks noChangeAspect="1"/>
          </p:cNvPicPr>
          <p:nvPr/>
        </p:nvPicPr>
        <p:blipFill>
          <a:blip r:embed="rId13"/>
          <a:stretch>
            <a:fillRect/>
          </a:stretch>
        </p:blipFill>
        <p:spPr>
          <a:xfrm>
            <a:off x="5778797" y="4868862"/>
            <a:ext cx="787090" cy="746097"/>
          </a:xfrm>
          <a:prstGeom prst="rect">
            <a:avLst/>
          </a:prstGeom>
        </p:spPr>
      </p:pic>
      <p:pic>
        <p:nvPicPr>
          <p:cNvPr id="22" name="Picture 21"/>
          <p:cNvPicPr>
            <a:picLocks noChangeAspect="1"/>
          </p:cNvPicPr>
          <p:nvPr/>
        </p:nvPicPr>
        <p:blipFill>
          <a:blip r:embed="rId14"/>
          <a:stretch>
            <a:fillRect/>
          </a:stretch>
        </p:blipFill>
        <p:spPr>
          <a:xfrm>
            <a:off x="9327325" y="2319703"/>
            <a:ext cx="2893087" cy="2701559"/>
          </a:xfrm>
          <a:prstGeom prst="rect">
            <a:avLst/>
          </a:prstGeom>
        </p:spPr>
      </p:pic>
      <p:pic>
        <p:nvPicPr>
          <p:cNvPr id="25" name="Graphic 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38637" y="4436749"/>
            <a:ext cx="648050" cy="584513"/>
          </a:xfrm>
          <a:prstGeom prst="rect">
            <a:avLst/>
          </a:prstGeom>
        </p:spPr>
      </p:pic>
    </p:spTree>
    <p:extLst>
      <p:ext uri="{BB962C8B-B14F-4D97-AF65-F5344CB8AC3E}">
        <p14:creationId xmlns:p14="http://schemas.microsoft.com/office/powerpoint/2010/main" val="12538480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
            <a:ext cx="12434711" cy="699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734206" y="559496"/>
            <a:ext cx="3406435" cy="5875529"/>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684325" y="373062"/>
            <a:ext cx="3506196" cy="6514219"/>
          </a:xfrm>
          <a:prstGeom prst="rect">
            <a:avLst/>
          </a:prstGeom>
        </p:spPr>
      </p:pic>
    </p:spTree>
    <p:extLst>
      <p:ext uri="{BB962C8B-B14F-4D97-AF65-F5344CB8AC3E}">
        <p14:creationId xmlns:p14="http://schemas.microsoft.com/office/powerpoint/2010/main" val="40049494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Today’s Agenda</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 name="Text Placeholder 3"/>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q"/>
            </a:pPr>
            <a:r>
              <a:rPr lang="en-US" sz="2800"/>
              <a:t>What is a bot</a:t>
            </a:r>
          </a:p>
          <a:p>
            <a:pPr marL="571500" indent="-571500">
              <a:buFont typeface="Wingdings" panose="05000000000000000000" pitchFamily="2" charset="2"/>
              <a:buChar char="q"/>
            </a:pPr>
            <a:r>
              <a:rPr lang="en-US" sz="2800"/>
              <a:t>NLP – Natural Language Processing and LUIS</a:t>
            </a:r>
          </a:p>
          <a:p>
            <a:pPr marL="571500" indent="-571500">
              <a:buFont typeface="Wingdings" panose="05000000000000000000" pitchFamily="2" charset="2"/>
              <a:buChar char="q"/>
            </a:pPr>
            <a:r>
              <a:rPr lang="en-US" sz="2800"/>
              <a:t>Channels</a:t>
            </a:r>
          </a:p>
          <a:p>
            <a:pPr marL="571500" indent="-571500">
              <a:buFont typeface="Wingdings" panose="05000000000000000000" pitchFamily="2" charset="2"/>
              <a:buChar char="q"/>
            </a:pPr>
            <a:r>
              <a:rPr lang="en-US" sz="2800"/>
              <a:t>Connecter and Messages</a:t>
            </a:r>
          </a:p>
          <a:p>
            <a:pPr marL="571500" indent="-571500">
              <a:buFont typeface="Wingdings" panose="05000000000000000000" pitchFamily="2" charset="2"/>
              <a:buChar char="q"/>
            </a:pPr>
            <a:r>
              <a:rPr lang="en-US" sz="2800"/>
              <a:t>Dialogs and Conversations</a:t>
            </a:r>
          </a:p>
          <a:p>
            <a:pPr marL="571500" indent="-571500">
              <a:buFont typeface="Wingdings" panose="05000000000000000000" pitchFamily="2" charset="2"/>
              <a:buChar char="q"/>
            </a:pPr>
            <a:r>
              <a:rPr lang="en-US" sz="2800"/>
              <a:t>Other things to think about</a:t>
            </a:r>
          </a:p>
          <a:p>
            <a:pPr marL="571500" indent="-571500">
              <a:buFont typeface="Wingdings" panose="05000000000000000000" pitchFamily="2" charset="2"/>
              <a:buChar char="q"/>
            </a:pPr>
            <a:r>
              <a:rPr lang="en-US" sz="2800"/>
              <a:t>Hands On Lab</a:t>
            </a:r>
            <a:endParaRPr lang="en-US" sz="2800" dirty="0"/>
          </a:p>
        </p:txBody>
      </p:sp>
      <p:pic>
        <p:nvPicPr>
          <p:cNvPr id="23" name="Picture 22"/>
          <p:cNvPicPr>
            <a:picLocks noChangeAspect="1"/>
          </p:cNvPicPr>
          <p:nvPr/>
        </p:nvPicPr>
        <p:blipFill>
          <a:blip r:embed="rId4"/>
          <a:stretch>
            <a:fillRect/>
          </a:stretch>
        </p:blipFill>
        <p:spPr>
          <a:xfrm>
            <a:off x="7742237" y="2294420"/>
            <a:ext cx="2050280" cy="4250842"/>
          </a:xfrm>
          <a:prstGeom prst="rect">
            <a:avLst/>
          </a:prstGeom>
        </p:spPr>
      </p:pic>
    </p:spTree>
    <p:extLst>
      <p:ext uri="{BB962C8B-B14F-4D97-AF65-F5344CB8AC3E}">
        <p14:creationId xmlns:p14="http://schemas.microsoft.com/office/powerpoint/2010/main" val="80831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1523" y="2963862"/>
            <a:ext cx="1828800" cy="1714500"/>
          </a:xfrm>
          <a:prstGeom prst="rect">
            <a:avLst/>
          </a:prstGeom>
        </p:spPr>
      </p:pic>
      <p:pic>
        <p:nvPicPr>
          <p:cNvPr id="3" name="Picture 2"/>
          <p:cNvPicPr>
            <a:picLocks noChangeAspect="1"/>
          </p:cNvPicPr>
          <p:nvPr/>
        </p:nvPicPr>
        <p:blipFill>
          <a:blip r:embed="rId3"/>
          <a:stretch>
            <a:fillRect/>
          </a:stretch>
        </p:blipFill>
        <p:spPr>
          <a:xfrm>
            <a:off x="3760787" y="3485514"/>
            <a:ext cx="933450" cy="857250"/>
          </a:xfrm>
          <a:prstGeom prst="rect">
            <a:avLst/>
          </a:prstGeom>
        </p:spPr>
      </p:pic>
      <p:pic>
        <p:nvPicPr>
          <p:cNvPr id="4" name="Picture 3"/>
          <p:cNvPicPr>
            <a:picLocks noChangeAspect="1"/>
          </p:cNvPicPr>
          <p:nvPr/>
        </p:nvPicPr>
        <p:blipFill>
          <a:blip r:embed="rId3"/>
          <a:stretch>
            <a:fillRect/>
          </a:stretch>
        </p:blipFill>
        <p:spPr>
          <a:xfrm>
            <a:off x="7511257" y="3485514"/>
            <a:ext cx="933450" cy="857250"/>
          </a:xfrm>
          <a:prstGeom prst="rect">
            <a:avLst/>
          </a:prstGeom>
        </p:spPr>
      </p:pic>
      <p:pic>
        <p:nvPicPr>
          <p:cNvPr id="5" name="Picture 4"/>
          <p:cNvPicPr>
            <a:picLocks noChangeAspect="1"/>
          </p:cNvPicPr>
          <p:nvPr/>
        </p:nvPicPr>
        <p:blipFill>
          <a:blip r:embed="rId4"/>
          <a:stretch>
            <a:fillRect/>
          </a:stretch>
        </p:blipFill>
        <p:spPr>
          <a:xfrm>
            <a:off x="5561013" y="2278062"/>
            <a:ext cx="962025" cy="2400300"/>
          </a:xfrm>
          <a:prstGeom prst="rect">
            <a:avLst/>
          </a:prstGeom>
        </p:spPr>
      </p:pic>
      <p:sp>
        <p:nvSpPr>
          <p:cNvPr id="7" name="Title 6"/>
          <p:cNvSpPr>
            <a:spLocks noGrp="1"/>
          </p:cNvSpPr>
          <p:nvPr>
            <p:ph type="title" idx="4294967295"/>
          </p:nvPr>
        </p:nvSpPr>
        <p:spPr>
          <a:xfrm>
            <a:off x="547688" y="295275"/>
            <a:ext cx="11888787" cy="917575"/>
          </a:xfrm>
        </p:spPr>
        <p:txBody>
          <a:bodyPr/>
          <a:lstStyle/>
          <a:p>
            <a:r>
              <a:rPr lang="en-US" dirty="0"/>
              <a:t>Connector Service</a:t>
            </a:r>
          </a:p>
        </p:txBody>
      </p:sp>
      <p:cxnSp>
        <p:nvCxnSpPr>
          <p:cNvPr id="9" name="Straight Connector 8"/>
          <p:cNvCxnSpPr>
            <a:cxnSpLocks/>
          </p:cNvCxnSpPr>
          <p:nvPr/>
        </p:nvCxnSpPr>
        <p:spPr>
          <a:xfrm>
            <a:off x="3170237" y="3914139"/>
            <a:ext cx="459582"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541838" y="3906837"/>
            <a:ext cx="121015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4444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4256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705799" y="2279741"/>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8" name="TextBox 17"/>
          <p:cNvSpPr txBox="1"/>
          <p:nvPr/>
        </p:nvSpPr>
        <p:spPr>
          <a:xfrm>
            <a:off x="3267080" y="2419097"/>
            <a:ext cx="17334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Activity JSON</a:t>
            </a:r>
          </a:p>
        </p:txBody>
      </p:sp>
      <p:sp>
        <p:nvSpPr>
          <p:cNvPr id="19" name="TextBox 18"/>
          <p:cNvSpPr txBox="1"/>
          <p:nvPr/>
        </p:nvSpPr>
        <p:spPr>
          <a:xfrm>
            <a:off x="4622918" y="1445327"/>
            <a:ext cx="299171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Connector Service</a:t>
            </a:r>
          </a:p>
        </p:txBody>
      </p:sp>
      <p:sp>
        <p:nvSpPr>
          <p:cNvPr id="21" name="TextBox 20"/>
          <p:cNvSpPr txBox="1"/>
          <p:nvPr/>
        </p:nvSpPr>
        <p:spPr>
          <a:xfrm>
            <a:off x="9799637" y="2195741"/>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22" name="TextBox 21"/>
          <p:cNvSpPr txBox="1"/>
          <p:nvPr/>
        </p:nvSpPr>
        <p:spPr>
          <a:xfrm>
            <a:off x="7111238" y="2419097"/>
            <a:ext cx="1810432"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5"/>
          <a:stretch>
            <a:fillRect/>
          </a:stretch>
        </p:blipFill>
        <p:spPr>
          <a:xfrm>
            <a:off x="966977" y="2919538"/>
            <a:ext cx="2203260" cy="2057400"/>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1377" y="4588935"/>
            <a:ext cx="365760" cy="329900"/>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42900630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316162"/>
            <a:ext cx="2733675" cy="2552700"/>
          </a:xfrm>
          <a:prstGeom prst="rect">
            <a:avLst/>
          </a:prstGeom>
        </p:spPr>
      </p:pic>
      <p:sp>
        <p:nvSpPr>
          <p:cNvPr id="4"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Dialogs</a:t>
            </a:r>
          </a:p>
        </p:txBody>
      </p:sp>
      <p:sp>
        <p:nvSpPr>
          <p:cNvPr id="5" name="Rectangle: Rounded Corners 4"/>
          <p:cNvSpPr/>
          <p:nvPr/>
        </p:nvSpPr>
        <p:spPr bwMode="auto">
          <a:xfrm>
            <a:off x="3236912" y="19732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Hi</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5075237" y="3040062"/>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66756" y="41068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303837" y="5229224"/>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7" y="1535898"/>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10" name="TextBox 9"/>
          <p:cNvSpPr txBox="1"/>
          <p:nvPr/>
        </p:nvSpPr>
        <p:spPr>
          <a:xfrm>
            <a:off x="10205750" y="1498592"/>
            <a:ext cx="830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3"/>
          <a:stretch>
            <a:fillRect/>
          </a:stretch>
        </p:blipFill>
        <p:spPr>
          <a:xfrm>
            <a:off x="9266237" y="2468562"/>
            <a:ext cx="2733675" cy="2552700"/>
          </a:xfrm>
          <a:prstGeom prst="rect">
            <a:avLst/>
          </a:prstGeom>
        </p:spPr>
      </p:pic>
    </p:spTree>
    <p:extLst>
      <p:ext uri="{BB962C8B-B14F-4D97-AF65-F5344CB8AC3E}">
        <p14:creationId xmlns:p14="http://schemas.microsoft.com/office/powerpoint/2010/main" val="3984651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8739" y="1897062"/>
            <a:ext cx="3429000" cy="609600"/>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237037" y="2887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465637" y="3878262"/>
            <a:ext cx="2971800" cy="220980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13816" y="6236680"/>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351837" y="6240462"/>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141537" y="4983162"/>
            <a:ext cx="0" cy="1253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141537" y="4983162"/>
            <a:ext cx="23241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80637" y="4983162"/>
            <a:ext cx="0" cy="12573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7437" y="4971760"/>
            <a:ext cx="2743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81977" y="4259262"/>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
        <p:nvSpPr>
          <p:cNvPr id="18" name="TextBox 17"/>
          <p:cNvSpPr txBox="1"/>
          <p:nvPr/>
        </p:nvSpPr>
        <p:spPr>
          <a:xfrm>
            <a:off x="8353539" y="4487862"/>
            <a:ext cx="8023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951537" y="34972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1537" y="25066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
        <p:nvSpPr>
          <p:cNvPr id="20" name="Rectangle 19"/>
          <p:cNvSpPr/>
          <p:nvPr/>
        </p:nvSpPr>
        <p:spPr bwMode="auto">
          <a:xfrm>
            <a:off x="4237037" y="982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949835" y="1592262"/>
            <a:ext cx="3404" cy="304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5637" y="1135062"/>
            <a:ext cx="11506200" cy="5029200"/>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ext uri="{D42A27DB-BD31-4B8C-83A1-F6EECF244321}">
                <p14:modId xmlns:p14="http://schemas.microsoft.com/office/powerpoint/2010/main" val="820957078"/>
              </p:ext>
            </p:extLst>
          </p:nvPr>
        </p:nvGraphicFramePr>
        <p:xfrm>
          <a:off x="2072746" y="1287462"/>
          <a:ext cx="8290983"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 Chain</a:t>
            </a:r>
          </a:p>
        </p:txBody>
      </p:sp>
      <p:sp>
        <p:nvSpPr>
          <p:cNvPr id="4" name="TextBox 3"/>
          <p:cNvSpPr txBox="1"/>
          <p:nvPr/>
        </p:nvSpPr>
        <p:spPr>
          <a:xfrm>
            <a:off x="547688" y="6190321"/>
            <a:ext cx="4108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 Chaining or Context.Call</a:t>
            </a:r>
          </a:p>
        </p:txBody>
      </p:sp>
      <p:sp>
        <p:nvSpPr>
          <p:cNvPr id="5" name="TextBox 4"/>
          <p:cNvSpPr txBox="1"/>
          <p:nvPr/>
        </p:nvSpPr>
        <p:spPr>
          <a:xfrm>
            <a:off x="6217956" y="6190321"/>
            <a:ext cx="5951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node beginDialog/</a:t>
            </a:r>
            <a:r>
              <a:rPr lang="en-US" sz="2400" dirty="0" err="1">
                <a:gradFill>
                  <a:gsLst>
                    <a:gs pos="2917">
                      <a:schemeClr val="tx1"/>
                    </a:gs>
                    <a:gs pos="30000">
                      <a:schemeClr val="tx1"/>
                    </a:gs>
                  </a:gsLst>
                  <a:lin ang="5400000" scaled="0"/>
                </a:gradFill>
              </a:rPr>
              <a:t>endDialog</a:t>
            </a:r>
            <a:r>
              <a:rPr lang="en-US" sz="2400" dirty="0">
                <a:gradFill>
                  <a:gsLst>
                    <a:gs pos="2917">
                      <a:schemeClr val="tx1"/>
                    </a:gs>
                    <a:gs pos="30000">
                      <a:schemeClr val="tx1"/>
                    </a:gs>
                  </a:gsLst>
                  <a:lin ang="5400000" scaled="0"/>
                </a:gradFill>
              </a:rPr>
              <a:t> or waterfall</a:t>
            </a:r>
          </a:p>
        </p:txBody>
      </p:sp>
      <p:sp>
        <p:nvSpPr>
          <p:cNvPr id="8" name="TextBox 7"/>
          <p:cNvSpPr txBox="1"/>
          <p:nvPr/>
        </p:nvSpPr>
        <p:spPr>
          <a:xfrm>
            <a:off x="932537" y="1287462"/>
            <a:ext cx="333860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3965188"/>
          </a:xfrm>
        </p:spPr>
        <p:txBody>
          <a:bodyPr/>
          <a:lstStyle/>
          <a:p>
            <a:r>
              <a:rPr lang="en-US" sz="2800" b="1" dirty="0" err="1"/>
              <a:t>userData</a:t>
            </a:r>
            <a:endParaRPr lang="en-US" sz="2800" b="1" dirty="0"/>
          </a:p>
          <a:p>
            <a:pPr lvl="1"/>
            <a:r>
              <a:rPr lang="en-US" sz="1601" dirty="0"/>
              <a:t> stores information globally for the user across all conversations.</a:t>
            </a:r>
          </a:p>
          <a:p>
            <a:r>
              <a:rPr lang="en-US" sz="2800" b="1" dirty="0" err="1"/>
              <a:t>conversationData</a:t>
            </a:r>
            <a:r>
              <a:rPr lang="en-US" sz="2800" dirty="0"/>
              <a:t> </a:t>
            </a:r>
          </a:p>
          <a:p>
            <a:pPr lvl="1"/>
            <a:r>
              <a:rPr lang="en-US" sz="1601" dirty="0"/>
              <a:t>stores information globally for a single conversation. This data is visible to everyone within the conversation so care should be used to what’s stored there. It’s disabled by default and needs to be enabled using the bots </a:t>
            </a:r>
            <a:r>
              <a:rPr lang="en-US" sz="1601" dirty="0" err="1">
                <a:hlinkClick r:id="rId2"/>
              </a:rPr>
              <a:t>persistConversationData</a:t>
            </a:r>
            <a:r>
              <a:rPr lang="en-US" sz="1601" dirty="0"/>
              <a:t> setting.</a:t>
            </a:r>
          </a:p>
          <a:p>
            <a:r>
              <a:rPr lang="en-US" sz="2800" b="1" dirty="0" err="1"/>
              <a:t>privateConversationData</a:t>
            </a:r>
            <a:r>
              <a:rPr lang="en-US" sz="2800" dirty="0"/>
              <a:t> </a:t>
            </a:r>
          </a:p>
          <a:p>
            <a:pPr lvl="1"/>
            <a:r>
              <a:rPr lang="en-US" sz="1601" dirty="0"/>
              <a:t>stores information globally for a single conversation but its private data for the current user. This data spans all dialogs so it’s useful for storing temporary state that you want cleaned up when the conversation ends.</a:t>
            </a:r>
          </a:p>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for bots like screens are for apps</a:t>
            </a:r>
          </a:p>
        </p:txBody>
      </p:sp>
      <p:sp>
        <p:nvSpPr>
          <p:cNvPr id="6" name="TextBox 5"/>
          <p:cNvSpPr txBox="1"/>
          <p:nvPr/>
        </p:nvSpPr>
        <p:spPr>
          <a:xfrm>
            <a:off x="282077" y="1186140"/>
            <a:ext cx="11565155" cy="5062924"/>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They separate concerns and organize flows, exactly the same way:</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1387602" y="1861765"/>
            <a:ext cx="8533529" cy="3769097"/>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a:t>
            </a:r>
          </a:p>
        </p:txBody>
      </p:sp>
      <p:sp>
        <p:nvSpPr>
          <p:cNvPr id="5" name="Text Placeholder 4"/>
          <p:cNvSpPr>
            <a:spLocks noGrp="1"/>
          </p:cNvSpPr>
          <p:nvPr>
            <p:ph type="body" sz="quarter" idx="10"/>
          </p:nvPr>
        </p:nvSpPr>
        <p:spPr>
          <a:xfrm>
            <a:off x="350837" y="1973262"/>
            <a:ext cx="11887199" cy="3656386"/>
          </a:xfrm>
        </p:spPr>
        <p:txBody>
          <a:bodyPr/>
          <a:lstStyle/>
          <a:p>
            <a:r>
              <a:rPr lang="en-US" sz="1600" dirty="0" err="1"/>
              <a:t>var</a:t>
            </a:r>
            <a:r>
              <a:rPr lang="en-US" sz="1600" dirty="0"/>
              <a:t> server = </a:t>
            </a:r>
            <a:r>
              <a:rPr lang="en-US" sz="1600" dirty="0" err="1"/>
              <a:t>restify.createServer</a:t>
            </a:r>
            <a:r>
              <a:rPr lang="en-US" sz="1600" dirty="0"/>
              <a:t>();</a:t>
            </a:r>
          </a:p>
          <a:p>
            <a:r>
              <a:rPr lang="en-US" sz="1600" dirty="0" err="1"/>
              <a:t>server.listen</a:t>
            </a:r>
            <a:r>
              <a:rPr lang="en-US" sz="1600" dirty="0"/>
              <a:t>(</a:t>
            </a:r>
            <a:r>
              <a:rPr lang="en-US" sz="1600" dirty="0" err="1"/>
              <a:t>process.env.port</a:t>
            </a:r>
            <a:r>
              <a:rPr lang="en-US" sz="1600" dirty="0"/>
              <a:t> || </a:t>
            </a:r>
            <a:r>
              <a:rPr lang="en-US" sz="1600" dirty="0" err="1"/>
              <a:t>process.env.PORT</a:t>
            </a:r>
            <a:r>
              <a:rPr lang="en-US" sz="1600" dirty="0"/>
              <a:t> || 3978, function () { });</a:t>
            </a:r>
          </a:p>
          <a:p>
            <a:endParaRPr lang="en-US" sz="1600" dirty="0"/>
          </a:p>
          <a:p>
            <a:r>
              <a:rPr lang="en-US" sz="1600" dirty="0" err="1"/>
              <a:t>var</a:t>
            </a:r>
            <a:r>
              <a:rPr lang="en-US" sz="1600" dirty="0"/>
              <a:t> connector = new </a:t>
            </a:r>
            <a:r>
              <a:rPr lang="en-US" sz="1600" dirty="0" err="1"/>
              <a:t>builder.ChatConnector</a:t>
            </a:r>
            <a:r>
              <a:rPr lang="en-US" sz="1600" dirty="0"/>
              <a:t>({</a:t>
            </a:r>
          </a:p>
          <a:p>
            <a:r>
              <a:rPr lang="en-US" sz="1600" dirty="0"/>
              <a:t>    </a:t>
            </a:r>
            <a:r>
              <a:rPr lang="en-US" sz="1600" dirty="0" err="1"/>
              <a:t>appId</a:t>
            </a:r>
            <a:r>
              <a:rPr lang="en-US" sz="1600" dirty="0"/>
              <a:t>: </a:t>
            </a:r>
            <a:r>
              <a:rPr lang="en-US" sz="1600" dirty="0" err="1"/>
              <a:t>process.env.MICROSOFT_APP_ID</a:t>
            </a:r>
            <a:r>
              <a:rPr lang="en-US" sz="1600" dirty="0"/>
              <a:t>,</a:t>
            </a:r>
          </a:p>
          <a:p>
            <a:r>
              <a:rPr lang="en-US" sz="1600" dirty="0"/>
              <a:t>    </a:t>
            </a:r>
            <a:r>
              <a:rPr lang="en-US" sz="1600" dirty="0" err="1"/>
              <a:t>appPassword</a:t>
            </a:r>
            <a:r>
              <a:rPr lang="en-US" sz="1600" dirty="0"/>
              <a:t>: </a:t>
            </a:r>
            <a:r>
              <a:rPr lang="en-US" sz="1600" dirty="0" err="1"/>
              <a:t>process.env.MICROSOFT_APP_PASSWORD</a:t>
            </a:r>
            <a:endParaRPr lang="en-US" sz="1600" dirty="0"/>
          </a:p>
          <a:p>
            <a:r>
              <a:rPr lang="en-US" sz="1600" dirty="0"/>
              <a:t>});</a:t>
            </a:r>
          </a:p>
          <a:p>
            <a:endParaRPr lang="en-US" sz="1600" dirty="0"/>
          </a:p>
          <a:p>
            <a:r>
              <a:rPr lang="en-US" sz="1600" dirty="0" err="1"/>
              <a:t>var</a:t>
            </a:r>
            <a:r>
              <a:rPr lang="en-US" sz="1600" dirty="0"/>
              <a:t> bot = new </a:t>
            </a:r>
            <a:r>
              <a:rPr lang="en-US" sz="1600" dirty="0" err="1"/>
              <a:t>builder.UniversalBot</a:t>
            </a:r>
            <a:r>
              <a:rPr lang="en-US" sz="1600" dirty="0"/>
              <a:t>(connector);</a:t>
            </a:r>
          </a:p>
          <a:p>
            <a:r>
              <a:rPr lang="en-US" sz="1600" dirty="0" err="1"/>
              <a:t>server.post</a:t>
            </a:r>
            <a:r>
              <a:rPr lang="en-US" sz="1600" dirty="0"/>
              <a:t>('/</a:t>
            </a:r>
            <a:r>
              <a:rPr lang="en-US" sz="1600" dirty="0" err="1"/>
              <a:t>api</a:t>
            </a:r>
            <a:r>
              <a:rPr lang="en-US" sz="1600" dirty="0"/>
              <a:t>/messages', </a:t>
            </a:r>
            <a:r>
              <a:rPr lang="en-US" sz="1600" dirty="0" err="1"/>
              <a:t>connector.listen</a:t>
            </a:r>
            <a:r>
              <a:rPr lang="en-US" sz="1600" dirty="0"/>
              <a:t>());</a:t>
            </a:r>
          </a:p>
          <a:p>
            <a:endParaRPr lang="en-US" sz="1600" dirty="0"/>
          </a:p>
          <a:p>
            <a:r>
              <a:rPr lang="en-US" sz="1600" dirty="0"/>
              <a:t>// Root dialog</a:t>
            </a:r>
          </a:p>
          <a:p>
            <a:r>
              <a:rPr lang="en-US" sz="1600" b="1" dirty="0" err="1"/>
              <a:t>bot.dialog</a:t>
            </a:r>
            <a:r>
              <a:rPr lang="en-US" sz="1600" b="1" dirty="0"/>
              <a:t>('/', ...</a:t>
            </a:r>
          </a:p>
        </p:txBody>
      </p:sp>
    </p:spTree>
    <p:extLst>
      <p:ext uri="{BB962C8B-B14F-4D97-AF65-F5344CB8AC3E}">
        <p14:creationId xmlns:p14="http://schemas.microsoft.com/office/powerpoint/2010/main" val="234448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1658356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serialized into stacks</a:t>
            </a:r>
          </a:p>
        </p:txBody>
      </p:sp>
      <p:sp>
        <p:nvSpPr>
          <p:cNvPr id="6" name="TextBox 5"/>
          <p:cNvSpPr txBox="1"/>
          <p:nvPr/>
        </p:nvSpPr>
        <p:spPr>
          <a:xfrm>
            <a:off x="3246437" y="1973262"/>
            <a:ext cx="8593355" cy="926407"/>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This is how we know how to navigate “back”</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Users won’t necessarily think that way</a:t>
            </a: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sp>
        <p:nvSpPr>
          <p:cNvPr id="5" name="Rectangle 4"/>
          <p:cNvSpPr/>
          <p:nvPr/>
        </p:nvSpPr>
        <p:spPr bwMode="auto">
          <a:xfrm>
            <a:off x="427037" y="2278350"/>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Root Dialog</a:t>
            </a:r>
          </a:p>
        </p:txBody>
      </p:sp>
      <p:sp>
        <p:nvSpPr>
          <p:cNvPr id="7" name="Rectangle 6"/>
          <p:cNvSpPr/>
          <p:nvPr/>
        </p:nvSpPr>
        <p:spPr bwMode="auto">
          <a:xfrm>
            <a:off x="427037" y="346775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1</a:t>
            </a:r>
          </a:p>
        </p:txBody>
      </p:sp>
      <p:sp>
        <p:nvSpPr>
          <p:cNvPr id="8" name="Rectangle 7"/>
          <p:cNvSpPr/>
          <p:nvPr/>
        </p:nvSpPr>
        <p:spPr bwMode="auto">
          <a:xfrm>
            <a:off x="427037" y="460405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2</a:t>
            </a:r>
          </a:p>
        </p:txBody>
      </p:sp>
      <p:sp>
        <p:nvSpPr>
          <p:cNvPr id="9" name="Rectangle 8"/>
          <p:cNvSpPr/>
          <p:nvPr/>
        </p:nvSpPr>
        <p:spPr bwMode="auto">
          <a:xfrm>
            <a:off x="427037" y="5711272"/>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265237" y="558329"/>
            <a:ext cx="10210799"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Once in a Decade Opportunity</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 name="Text Placeholder 3"/>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pt-BR" sz="2800" dirty="0"/>
              <a:t>High demand from companies of all sizes</a:t>
            </a:r>
          </a:p>
          <a:p>
            <a:pPr>
              <a:buFont typeface="Wingdings" panose="05000000000000000000" pitchFamily="2" charset="2"/>
              <a:buChar char="q"/>
            </a:pPr>
            <a:r>
              <a:rPr lang="pt-BR" sz="2800" dirty="0"/>
              <a:t>Opportunity for more natural experiences</a:t>
            </a:r>
          </a:p>
          <a:p>
            <a:pPr>
              <a:buFont typeface="Wingdings" panose="05000000000000000000" pitchFamily="2" charset="2"/>
              <a:buChar char="q"/>
            </a:pPr>
            <a:r>
              <a:rPr lang="pt-BR" sz="2800" dirty="0"/>
              <a:t>Users spending more time on messaging apps</a:t>
            </a:r>
          </a:p>
          <a:p>
            <a:pPr>
              <a:buFont typeface="Wingdings" panose="05000000000000000000" pitchFamily="2" charset="2"/>
              <a:buChar char="q"/>
            </a:pPr>
            <a:r>
              <a:rPr lang="pt-BR" sz="2800" dirty="0"/>
              <a:t>Simpler deployment/update model than apps</a:t>
            </a:r>
          </a:p>
          <a:p>
            <a:pPr>
              <a:buFont typeface="Wingdings" panose="05000000000000000000" pitchFamily="2" charset="2"/>
              <a:buChar char="q"/>
            </a:pPr>
            <a:r>
              <a:rPr lang="pt-BR" sz="2800" dirty="0"/>
              <a:t>App ecosystem overly crowded</a:t>
            </a:r>
          </a:p>
          <a:p>
            <a:pPr>
              <a:buFont typeface="Wingdings" panose="05000000000000000000" pitchFamily="2" charset="2"/>
              <a:buChar char="q"/>
            </a:pPr>
            <a:r>
              <a:rPr lang="pt-BR" sz="2800" dirty="0"/>
              <a:t>Everybody wants to automate something</a:t>
            </a:r>
          </a:p>
          <a:p>
            <a:pPr>
              <a:buFont typeface="Wingdings" panose="05000000000000000000" pitchFamily="2" charset="2"/>
              <a:buChar char="q"/>
            </a:pPr>
            <a:endParaRPr lang="en-US" sz="2800" dirty="0"/>
          </a:p>
          <a:p>
            <a:pPr>
              <a:buFont typeface="Wingdings" panose="05000000000000000000" pitchFamily="2" charset="2"/>
              <a:buChar char="q"/>
            </a:pPr>
            <a:endParaRPr lang="en-US" sz="2800" dirty="0"/>
          </a:p>
        </p:txBody>
      </p:sp>
      <p:pic>
        <p:nvPicPr>
          <p:cNvPr id="23" name="Picture 22"/>
          <p:cNvPicPr>
            <a:picLocks noChangeAspect="1"/>
          </p:cNvPicPr>
          <p:nvPr/>
        </p:nvPicPr>
        <p:blipFill>
          <a:blip r:embed="rId4"/>
          <a:stretch>
            <a:fillRect/>
          </a:stretch>
        </p:blipFill>
        <p:spPr>
          <a:xfrm>
            <a:off x="7742237" y="2294420"/>
            <a:ext cx="2050280" cy="4250842"/>
          </a:xfrm>
          <a:prstGeom prst="rect">
            <a:avLst/>
          </a:prstGeom>
        </p:spPr>
      </p:pic>
    </p:spTree>
    <p:extLst>
      <p:ext uri="{BB962C8B-B14F-4D97-AF65-F5344CB8AC3E}">
        <p14:creationId xmlns:p14="http://schemas.microsoft.com/office/powerpoint/2010/main" val="407988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4739759"/>
          </a:xfrm>
        </p:spPr>
        <p:txBody>
          <a:bodyPr/>
          <a:lstStyle/>
          <a:p>
            <a:r>
              <a:rPr lang="en-US" sz="1600" dirty="0" err="1"/>
              <a:t>bot.dialog</a:t>
            </a:r>
            <a:r>
              <a:rPr lang="en-US" sz="1600" dirty="0"/>
              <a:t>('/', new </a:t>
            </a:r>
            <a:r>
              <a:rPr lang="en-US" sz="1600" dirty="0" err="1"/>
              <a:t>builder.IntentDialog</a:t>
            </a:r>
            <a:r>
              <a:rPr lang="en-US" sz="1600" dirty="0"/>
              <a:t>()</a:t>
            </a:r>
          </a:p>
          <a:p>
            <a:r>
              <a:rPr lang="en-US" sz="1600" dirty="0"/>
              <a:t>//Did the user type 'order'?</a:t>
            </a:r>
          </a:p>
          <a:p>
            <a:r>
              <a:rPr lang="en-US" sz="1600" dirty="0"/>
              <a:t>.</a:t>
            </a:r>
            <a:r>
              <a:rPr lang="en-US" sz="1600" dirty="0" err="1"/>
              <a:t>matchesAny</a:t>
            </a:r>
            <a:r>
              <a:rPr lang="en-US" sz="1600" dirty="0"/>
              <a:t>([/order/i], [ </a:t>
            </a:r>
          </a:p>
          <a:p>
            <a:r>
              <a:rPr lang="en-US" sz="1600" dirty="0"/>
              <a:t>    function (session) {</a:t>
            </a:r>
          </a:p>
          <a:p>
            <a:r>
              <a:rPr lang="en-US" sz="1600" dirty="0"/>
              <a:t>        //Let's invoke then the new order dialog</a:t>
            </a:r>
          </a:p>
          <a:p>
            <a:r>
              <a:rPr lang="en-US" sz="1600" dirty="0"/>
              <a:t>        </a:t>
            </a:r>
            <a:r>
              <a:rPr lang="en-US" sz="1600" b="1" dirty="0" err="1">
                <a:highlight>
                  <a:srgbClr val="FFFF00"/>
                </a:highlight>
              </a:rPr>
              <a:t>session.beginDialog</a:t>
            </a:r>
            <a:r>
              <a:rPr lang="en-US" sz="1600" b="1" dirty="0">
                <a:highlight>
                  <a:srgbClr val="FFFF00"/>
                </a:highlight>
              </a:rPr>
              <a:t>('/</a:t>
            </a:r>
            <a:r>
              <a:rPr lang="en-US" sz="1600" b="1" dirty="0" err="1">
                <a:highlight>
                  <a:srgbClr val="FFFF00"/>
                </a:highlight>
              </a:rPr>
              <a:t>newOrder</a:t>
            </a:r>
            <a:r>
              <a:rPr lang="en-US" sz="1600" b="1" dirty="0">
                <a:highlight>
                  <a:srgbClr val="FFFF00"/>
                </a:highlight>
              </a:rPr>
              <a:t>');</a:t>
            </a:r>
          </a:p>
          <a:p>
            <a:r>
              <a:rPr lang="en-US" sz="1600" dirty="0"/>
              <a:t>    },</a:t>
            </a:r>
          </a:p>
          <a:p>
            <a:endParaRPr lang="en-US" sz="1600" dirty="0"/>
          </a:p>
          <a:p>
            <a:r>
              <a:rPr lang="en-US" sz="1600" dirty="0"/>
              <a:t>    function (session, result) {</a:t>
            </a:r>
          </a:p>
          <a:p>
            <a:r>
              <a:rPr lang="en-US" sz="1600" dirty="0"/>
              <a:t>        //This will get us whatever the new order dialog decided to return to us</a:t>
            </a:r>
          </a:p>
          <a:p>
            <a:r>
              <a:rPr lang="en-US" sz="1600" dirty="0"/>
              <a:t>        </a:t>
            </a:r>
            <a:r>
              <a:rPr lang="en-US" sz="1600" dirty="0" err="1"/>
              <a:t>var</a:t>
            </a:r>
            <a:r>
              <a:rPr lang="en-US" sz="1600" dirty="0"/>
              <a:t> </a:t>
            </a:r>
            <a:r>
              <a:rPr lang="en-US" sz="1600" dirty="0" err="1"/>
              <a:t>resultFromNewOrder</a:t>
            </a:r>
            <a:r>
              <a:rPr lang="en-US" sz="1600" dirty="0"/>
              <a:t> = </a:t>
            </a:r>
            <a:r>
              <a:rPr lang="en-US" sz="1600" dirty="0" err="1"/>
              <a:t>result.response</a:t>
            </a:r>
            <a:r>
              <a:rPr lang="en-US" sz="1600" dirty="0"/>
              <a:t>;</a:t>
            </a:r>
          </a:p>
          <a:p>
            <a:endParaRPr lang="en-US" sz="1600" dirty="0"/>
          </a:p>
          <a:p>
            <a:r>
              <a:rPr lang="en-US" sz="1600" dirty="0"/>
              <a:t>        </a:t>
            </a:r>
            <a:r>
              <a:rPr lang="en-US" sz="1600" dirty="0" err="1"/>
              <a:t>session.send</a:t>
            </a:r>
            <a:r>
              <a:rPr lang="en-US" sz="1600" dirty="0"/>
              <a:t>('New order dialog just told me this: %s', </a:t>
            </a:r>
            <a:r>
              <a:rPr lang="en-US" sz="1600" dirty="0" err="1"/>
              <a:t>resultFromNewOrder</a:t>
            </a:r>
            <a:r>
              <a:rPr lang="en-US" sz="1600" dirty="0"/>
              <a:t>');</a:t>
            </a:r>
          </a:p>
          <a:p>
            <a:r>
              <a:rPr lang="en-US" sz="1600" dirty="0"/>
              <a:t>        //We are now done with the root dialog</a:t>
            </a:r>
          </a:p>
          <a:p>
            <a:r>
              <a:rPr lang="en-US" sz="1600" dirty="0"/>
              <a:t>        </a:t>
            </a:r>
            <a:r>
              <a:rPr lang="en-US" sz="1600" dirty="0" err="1"/>
              <a:t>session.endDialog</a:t>
            </a:r>
            <a:r>
              <a:rPr lang="en-US" sz="1600" dirty="0"/>
              <a:t>(); </a:t>
            </a:r>
          </a:p>
          <a:p>
            <a:r>
              <a:rPr lang="en-US" sz="1600" dirty="0"/>
              <a:t>    }</a:t>
            </a:r>
          </a:p>
          <a:p>
            <a:r>
              <a:rPr lang="en-US" sz="1600" dirty="0"/>
              <a:t>])</a:t>
            </a:r>
          </a:p>
        </p:txBody>
      </p:sp>
    </p:spTree>
    <p:extLst>
      <p:ext uri="{BB962C8B-B14F-4D97-AF65-F5344CB8AC3E}">
        <p14:creationId xmlns:p14="http://schemas.microsoft.com/office/powerpoint/2010/main" val="4068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3557897"/>
          </a:xfrm>
        </p:spPr>
        <p:txBody>
          <a:bodyPr/>
          <a:lstStyle/>
          <a:p>
            <a:r>
              <a:rPr lang="en-US" sz="1600" dirty="0" err="1">
                <a:solidFill>
                  <a:schemeClr val="tx1">
                    <a:lumMod val="75000"/>
                  </a:schemeClr>
                </a:solidFill>
              </a:rPr>
              <a:t>bot.dialog</a:t>
            </a:r>
            <a:r>
              <a:rPr lang="en-US" sz="1600" dirty="0">
                <a:solidFill>
                  <a:schemeClr val="tx1">
                    <a:lumMod val="75000"/>
                  </a:schemeClr>
                </a:solidFill>
              </a:rPr>
              <a:t>('/</a:t>
            </a:r>
            <a:r>
              <a:rPr lang="en-US" sz="1600" dirty="0" err="1">
                <a:solidFill>
                  <a:schemeClr val="tx1">
                    <a:lumMod val="75000"/>
                  </a:schemeClr>
                </a:solidFill>
              </a:rPr>
              <a:t>startCampaign</a:t>
            </a:r>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a:t>
            </a:r>
          </a:p>
          <a:p>
            <a:r>
              <a:rPr lang="en-US" sz="1600" dirty="0">
                <a:solidFill>
                  <a:schemeClr val="tx1">
                    <a:lumMod val="75000"/>
                  </a:schemeClr>
                </a:solidFill>
              </a:rPr>
              <a:t>		</a:t>
            </a:r>
            <a:r>
              <a:rPr lang="en-US" sz="1600" dirty="0" err="1">
                <a:solidFill>
                  <a:schemeClr val="tx1">
                    <a:lumMod val="75000"/>
                  </a:schemeClr>
                </a:solidFill>
              </a:rPr>
              <a:t>builder.Prompts.confirm</a:t>
            </a:r>
            <a:r>
              <a:rPr lang="en-US" sz="1600" dirty="0">
                <a:solidFill>
                  <a:schemeClr val="tx1">
                    <a:lumMod val="75000"/>
                  </a:schemeClr>
                </a:solidFill>
              </a:rPr>
              <a:t>(session, 'Do you already have a gift in mind?');</a:t>
            </a:r>
          </a:p>
          <a:p>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 {</a:t>
            </a:r>
          </a:p>
          <a:p>
            <a:r>
              <a:rPr lang="en-US" sz="1600" dirty="0">
                <a:solidFill>
                  <a:schemeClr val="tx1">
                    <a:lumMod val="75000"/>
                  </a:schemeClr>
                </a:solidFill>
              </a:rPr>
              <a:t>		if (</a:t>
            </a:r>
            <a:r>
              <a:rPr lang="en-US" sz="1600" dirty="0" err="1">
                <a:solidFill>
                  <a:schemeClr val="tx1">
                    <a:lumMod val="75000"/>
                  </a:schemeClr>
                </a:solidFill>
              </a:rPr>
              <a:t>args.response</a:t>
            </a:r>
            <a:r>
              <a:rPr lang="en-US" sz="1600" dirty="0">
                <a:solidFill>
                  <a:schemeClr val="tx1">
                    <a:lumMod val="75000"/>
                  </a:schemeClr>
                </a:solidFill>
              </a:rPr>
              <a:t>) {</a:t>
            </a:r>
          </a:p>
          <a:p>
            <a:r>
              <a:rPr lang="en-US" sz="1600" dirty="0">
                <a:solidFill>
                  <a:schemeClr val="tx1">
                    <a:lumMod val="75000"/>
                  </a:schemeClr>
                </a:solidFill>
              </a:rPr>
              <a:t>			</a:t>
            </a:r>
            <a:r>
              <a:rPr lang="en-US" sz="1600" dirty="0" err="1">
                <a:solidFill>
                  <a:schemeClr val="tx1">
                    <a:lumMod val="75000"/>
                  </a:schemeClr>
                </a:solidFill>
              </a:rPr>
              <a:t>builder.Prompts.choice</a:t>
            </a:r>
            <a:r>
              <a:rPr lang="en-US" sz="1600" dirty="0">
                <a:solidFill>
                  <a:schemeClr val="tx1">
                    <a:lumMod val="75000"/>
                  </a:schemeClr>
                </a:solidFill>
              </a:rPr>
              <a:t>(session, 'Is your gift from the website or elsewhere?', 			['I found my gift the site', 'I found my gift from an external site', 				'I </a:t>
            </a:r>
            <a:r>
              <a:rPr lang="en-US" sz="1600" dirty="0" err="1">
                <a:solidFill>
                  <a:schemeClr val="tx1">
                    <a:lumMod val="75000"/>
                  </a:schemeClr>
                </a:solidFill>
              </a:rPr>
              <a:t>didn</a:t>
            </a:r>
            <a:r>
              <a:rPr lang="en-US" sz="1600" dirty="0">
                <a:solidFill>
                  <a:schemeClr val="tx1">
                    <a:lumMod val="75000"/>
                  </a:schemeClr>
                </a:solidFill>
              </a:rPr>
              <a:t>\'t find my gift yet']);</a:t>
            </a:r>
          </a:p>
          <a:p>
            <a:r>
              <a:rPr lang="en-US" sz="1600" dirty="0">
                <a:solidFill>
                  <a:schemeClr val="tx1">
                    <a:lumMod val="75000"/>
                  </a:schemeClr>
                </a:solidFill>
              </a:rPr>
              <a:t>	} else {</a:t>
            </a:r>
          </a:p>
          <a:p>
            <a:r>
              <a:rPr lang="en-US" sz="1600" dirty="0">
                <a:solidFill>
                  <a:schemeClr val="tx1">
                    <a:lumMod val="75000"/>
                  </a:schemeClr>
                </a:solidFill>
              </a:rPr>
              <a:t>		</a:t>
            </a:r>
            <a:r>
              <a:rPr lang="en-US" sz="1600" dirty="0" err="1">
                <a:solidFill>
                  <a:schemeClr val="tx1">
                    <a:lumMod val="75000"/>
                  </a:schemeClr>
                </a:solidFill>
              </a:rPr>
              <a:t>session.send</a:t>
            </a:r>
            <a:r>
              <a:rPr lang="en-US" sz="1600" dirty="0">
                <a:solidFill>
                  <a:schemeClr val="tx1">
                    <a:lumMod val="75000"/>
                  </a:schemeClr>
                </a:solidFill>
              </a:rPr>
              <a:t>('That\'s okay, we can help you pick out the perfect gift! ');</a:t>
            </a:r>
          </a:p>
          <a:p>
            <a:r>
              <a:rPr lang="en-US" sz="1600" dirty="0">
                <a:solidFill>
                  <a:schemeClr val="tx1">
                    <a:lumMod val="75000"/>
                  </a:schemeClr>
                </a:solidFill>
              </a:rPr>
              <a:t>		return </a:t>
            </a:r>
            <a:r>
              <a:rPr lang="en-US" sz="1600" b="1" dirty="0" err="1">
                <a:solidFill>
                  <a:schemeClr val="tx1">
                    <a:lumMod val="75000"/>
                  </a:schemeClr>
                </a:solidFill>
                <a:highlight>
                  <a:srgbClr val="FFFF00"/>
                </a:highlight>
              </a:rPr>
              <a:t>session.replaceDialog</a:t>
            </a:r>
            <a:r>
              <a:rPr lang="en-US" sz="1600" b="1" dirty="0">
                <a:solidFill>
                  <a:schemeClr val="tx1">
                    <a:lumMod val="75000"/>
                  </a:schemeClr>
                </a:solidFill>
                <a:highlight>
                  <a:srgbClr val="FFFF00"/>
                </a:highlight>
              </a:rPr>
              <a:t>('/</a:t>
            </a:r>
            <a:r>
              <a:rPr lang="en-US" sz="1600" b="1" dirty="0" err="1">
                <a:solidFill>
                  <a:schemeClr val="tx1">
                    <a:lumMod val="75000"/>
                  </a:schemeClr>
                </a:solidFill>
                <a:highlight>
                  <a:srgbClr val="FFFF00"/>
                </a:highlight>
              </a:rPr>
              <a:t>productSearch</a:t>
            </a:r>
            <a:r>
              <a:rPr lang="en-US" sz="1600" b="1" dirty="0">
                <a:solidFill>
                  <a:schemeClr val="tx1">
                    <a:lumMod val="75000"/>
                  </a:schemeClr>
                </a:solidFill>
                <a:highlight>
                  <a:srgbClr val="FFFF00"/>
                </a:highlight>
              </a:rPr>
              <a:t>');</a:t>
            </a:r>
          </a:p>
          <a:p>
            <a:r>
              <a:rPr lang="en-US" sz="1600" dirty="0">
                <a:solidFill>
                  <a:schemeClr val="tx1">
                    <a:lumMod val="75000"/>
                  </a:schemeClr>
                </a:solidFill>
              </a:rPr>
              <a:t>}</a:t>
            </a:r>
          </a:p>
        </p:txBody>
      </p:sp>
    </p:spTree>
    <p:extLst>
      <p:ext uri="{BB962C8B-B14F-4D97-AF65-F5344CB8AC3E}">
        <p14:creationId xmlns:p14="http://schemas.microsoft.com/office/powerpoint/2010/main" val="187151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1437" y="2582862"/>
            <a:ext cx="10190000" cy="2316536"/>
          </a:xfrm>
          <a:prstGeom prst="rect">
            <a:avLst/>
          </a:prstGeom>
        </p:spPr>
      </p:pic>
      <p:sp>
        <p:nvSpPr>
          <p:cNvPr id="7" name="Title 6"/>
          <p:cNvSpPr>
            <a:spLocks noGrp="1"/>
          </p:cNvSpPr>
          <p:nvPr>
            <p:ph type="title"/>
          </p:nvPr>
        </p:nvSpPr>
        <p:spPr/>
        <p:txBody>
          <a:bodyPr/>
          <a:lstStyle/>
          <a:p>
            <a:r>
              <a:rPr lang="en-US" dirty="0"/>
              <a:t>Waterfall</a:t>
            </a:r>
          </a:p>
        </p:txBody>
      </p:sp>
      <p:sp>
        <p:nvSpPr>
          <p:cNvPr id="8" name="Text Placeholder 7"/>
          <p:cNvSpPr>
            <a:spLocks noGrp="1"/>
          </p:cNvSpPr>
          <p:nvPr>
            <p:ph type="body" sz="quarter" idx="10"/>
          </p:nvPr>
        </p:nvSpPr>
        <p:spPr>
          <a:xfrm>
            <a:off x="274638" y="1221157"/>
            <a:ext cx="11887199" cy="641714"/>
          </a:xfrm>
        </p:spPr>
        <p:txBody>
          <a:bodyPr/>
          <a:lstStyle/>
          <a:p>
            <a:r>
              <a:rPr lang="en-US" dirty="0"/>
              <a:t>Exactly what it sounds like.</a:t>
            </a:r>
          </a:p>
        </p:txBody>
      </p:sp>
    </p:spTree>
    <p:extLst>
      <p:ext uri="{BB962C8B-B14F-4D97-AF65-F5344CB8AC3E}">
        <p14:creationId xmlns:p14="http://schemas.microsoft.com/office/powerpoint/2010/main" val="14249813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637" y="1427077"/>
            <a:ext cx="6216650" cy="3693319"/>
          </a:xfrm>
          <a:prstGeom prst="rect">
            <a:avLst/>
          </a:prstGeom>
        </p:spPr>
        <p:txBody>
          <a:bodyPr>
            <a:spAutoFit/>
          </a:bodyPr>
          <a:lstStyle/>
          <a:p>
            <a:r>
              <a:rPr lang="en-US" dirty="0" err="1"/>
              <a:t>var</a:t>
            </a:r>
            <a:r>
              <a:rPr lang="en-US" dirty="0"/>
              <a:t> builder = require(</a:t>
            </a:r>
            <a:r>
              <a:rPr lang="en-US" dirty="0">
                <a:solidFill>
                  <a:srgbClr val="DE2E58"/>
                </a:solidFill>
              </a:rPr>
              <a:t>'</a:t>
            </a:r>
            <a:r>
              <a:rPr lang="en-US" dirty="0" err="1">
                <a:solidFill>
                  <a:srgbClr val="DE2E58"/>
                </a:solidFill>
              </a:rPr>
              <a:t>botbuilder</a:t>
            </a:r>
            <a:r>
              <a:rPr lang="en-US" dirty="0">
                <a:solidFill>
                  <a:srgbClr val="DE2E58"/>
                </a:solidFill>
              </a:rPr>
              <a:t>');</a:t>
            </a:r>
          </a:p>
          <a:p>
            <a:endParaRPr lang="en-US" dirty="0"/>
          </a:p>
          <a:p>
            <a:r>
              <a:rPr lang="en-US" dirty="0" err="1"/>
              <a:t>var</a:t>
            </a:r>
            <a:r>
              <a:rPr lang="en-US" dirty="0"/>
              <a:t> connector = new </a:t>
            </a:r>
            <a:r>
              <a:rPr lang="en-US" dirty="0" err="1"/>
              <a:t>builder.ConsoleConnector</a:t>
            </a:r>
            <a:r>
              <a:rPr lang="en-US" dirty="0"/>
              <a:t>().listen();</a:t>
            </a:r>
          </a:p>
          <a:p>
            <a:r>
              <a:rPr lang="en-US" dirty="0" err="1"/>
              <a:t>var</a:t>
            </a:r>
            <a:r>
              <a:rPr lang="en-US" dirty="0"/>
              <a:t> bot = new </a:t>
            </a:r>
            <a:r>
              <a:rPr lang="en-US" dirty="0" err="1"/>
              <a:t>builder.UniversalBot</a:t>
            </a:r>
            <a:r>
              <a:rPr lang="en-US" dirty="0"/>
              <a:t>(connector);</a:t>
            </a:r>
            <a:br>
              <a:rPr lang="en-US" dirty="0"/>
            </a:br>
            <a:endParaRPr lang="en-US" dirty="0"/>
          </a:p>
          <a:p>
            <a:r>
              <a:rPr lang="en-US" dirty="0" err="1"/>
              <a:t>bot.dialog</a:t>
            </a:r>
            <a:r>
              <a:rPr lang="en-US" dirty="0"/>
              <a:t>(</a:t>
            </a:r>
            <a:r>
              <a:rPr lang="en-US" dirty="0">
                <a:solidFill>
                  <a:srgbClr val="FF0000"/>
                </a:solidFill>
              </a:rPr>
              <a:t>'/'</a:t>
            </a:r>
            <a:r>
              <a:rPr lang="en-US" dirty="0"/>
              <a:t>, [</a:t>
            </a:r>
          </a:p>
          <a:p>
            <a:r>
              <a:rPr lang="en-US" dirty="0"/>
              <a:t>    function (session) {</a:t>
            </a:r>
          </a:p>
          <a:p>
            <a:r>
              <a:rPr lang="en-US" dirty="0"/>
              <a:t>        </a:t>
            </a:r>
            <a:r>
              <a:rPr lang="en-US" dirty="0" err="1"/>
              <a:t>builder.Prompts.text</a:t>
            </a:r>
            <a:r>
              <a:rPr lang="en-US" dirty="0"/>
              <a:t>(session, </a:t>
            </a:r>
            <a:r>
              <a:rPr lang="en-US" dirty="0">
                <a:solidFill>
                  <a:srgbClr val="FF0000"/>
                </a:solidFill>
              </a:rPr>
              <a:t>'Hi! What is your name?'</a:t>
            </a:r>
            <a:r>
              <a:rPr lang="en-US" dirty="0"/>
              <a:t>);</a:t>
            </a:r>
          </a:p>
          <a:p>
            <a:r>
              <a:rPr lang="en-US" dirty="0"/>
              <a:t>    },</a:t>
            </a:r>
          </a:p>
          <a:p>
            <a:r>
              <a:rPr lang="en-US" dirty="0"/>
              <a:t>    function (session, results) {</a:t>
            </a:r>
          </a:p>
          <a:p>
            <a:r>
              <a:rPr lang="en-US" dirty="0"/>
              <a:t>        </a:t>
            </a:r>
            <a:r>
              <a:rPr lang="en-US" dirty="0" err="1"/>
              <a:t>session.send</a:t>
            </a:r>
            <a:r>
              <a:rPr lang="en-US" dirty="0"/>
              <a:t>(</a:t>
            </a:r>
            <a:r>
              <a:rPr lang="en-US" dirty="0">
                <a:solidFill>
                  <a:srgbClr val="FF0000"/>
                </a:solidFill>
              </a:rPr>
              <a:t>'Hello %s!', </a:t>
            </a:r>
            <a:r>
              <a:rPr lang="en-US" dirty="0" err="1"/>
              <a:t>results.response</a:t>
            </a:r>
            <a:r>
              <a:rPr lang="en-US" dirty="0"/>
              <a:t>);</a:t>
            </a:r>
          </a:p>
          <a:p>
            <a:r>
              <a:rPr lang="en-US" dirty="0"/>
              <a:t>    }</a:t>
            </a:r>
          </a:p>
          <a:p>
            <a:r>
              <a:rPr lang="en-US" dirty="0"/>
              <a:t>]);</a:t>
            </a:r>
          </a:p>
        </p:txBody>
      </p:sp>
      <p:grpSp>
        <p:nvGrpSpPr>
          <p:cNvPr id="8" name="Group 7"/>
          <p:cNvGrpSpPr/>
          <p:nvPr/>
        </p:nvGrpSpPr>
        <p:grpSpPr>
          <a:xfrm>
            <a:off x="837424" y="2552370"/>
            <a:ext cx="11424247" cy="1446550"/>
            <a:chOff x="960437" y="2206393"/>
            <a:chExt cx="11424247" cy="1446550"/>
          </a:xfrm>
        </p:grpSpPr>
        <p:cxnSp>
          <p:nvCxnSpPr>
            <p:cNvPr id="11" name="Straight Connector 10"/>
            <p:cNvCxnSpPr/>
            <p:nvPr/>
          </p:nvCxnSpPr>
          <p:spPr>
            <a:xfrm flipV="1">
              <a:off x="960437" y="3573462"/>
              <a:ext cx="10606251" cy="328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363350" y="2206393"/>
              <a:ext cx="7021334" cy="1446550"/>
              <a:chOff x="5363350" y="2206393"/>
              <a:chExt cx="7021334" cy="1446550"/>
            </a:xfrm>
          </p:grpSpPr>
          <p:cxnSp>
            <p:nvCxnSpPr>
              <p:cNvPr id="14" name="Straight Arrow Connector 13"/>
              <p:cNvCxnSpPr/>
              <p:nvPr/>
            </p:nvCxnSpPr>
            <p:spPr>
              <a:xfrm flipH="1">
                <a:off x="5363350" y="2582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511172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Uses a text prompt to collect name</a:t>
                </a:r>
              </a:p>
              <a:p>
                <a:pPr>
                  <a:lnSpc>
                    <a:spcPct val="90000"/>
                  </a:lnSpc>
                  <a:spcAft>
                    <a:spcPts val="600"/>
                  </a:spcAft>
                </a:pPr>
                <a:r>
                  <a:rPr lang="en-US" sz="2400" dirty="0">
                    <a:solidFill>
                      <a:srgbClr val="0078D7"/>
                    </a:solidFill>
                  </a:rPr>
                  <a:t>and put in session.  </a:t>
                </a:r>
                <a:endParaRPr lang="en-US" sz="2400" dirty="0">
                  <a:solidFill>
                    <a:srgbClr val="FF0000"/>
                  </a:solidFill>
                </a:endParaRPr>
              </a:p>
            </p:txBody>
          </p:sp>
        </p:grpSp>
      </p:grpSp>
      <p:grpSp>
        <p:nvGrpSpPr>
          <p:cNvPr id="10" name="Group 9"/>
          <p:cNvGrpSpPr/>
          <p:nvPr/>
        </p:nvGrpSpPr>
        <p:grpSpPr>
          <a:xfrm>
            <a:off x="5180824" y="4079769"/>
            <a:ext cx="7023101" cy="1855893"/>
            <a:chOff x="5303837" y="3733792"/>
            <a:chExt cx="7023101" cy="185589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5750" y="3733792"/>
              <a:ext cx="5041188"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the result of the prompt</a:t>
              </a:r>
            </a:p>
            <a:p>
              <a:pPr>
                <a:lnSpc>
                  <a:spcPct val="90000"/>
                </a:lnSpc>
                <a:spcAft>
                  <a:spcPts val="600"/>
                </a:spcAft>
              </a:pPr>
              <a:r>
                <a:rPr lang="en-US" sz="2400" dirty="0">
                  <a:solidFill>
                    <a:srgbClr val="0078D7"/>
                  </a:solidFill>
                </a:rPr>
                <a:t>to echo back to user (notice that it</a:t>
              </a:r>
            </a:p>
            <a:p>
              <a:pPr>
                <a:lnSpc>
                  <a:spcPct val="90000"/>
                </a:lnSpc>
                <a:spcAft>
                  <a:spcPts val="600"/>
                </a:spcAft>
              </a:pPr>
              <a:r>
                <a:rPr lang="en-US" sz="2400" dirty="0">
                  <a:solidFill>
                    <a:srgbClr val="0078D7"/>
                  </a:solidFill>
                </a:rPr>
                <a:t>is an array of functions in the </a:t>
              </a:r>
            </a:p>
            <a:p>
              <a:pPr>
                <a:lnSpc>
                  <a:spcPct val="90000"/>
                </a:lnSpc>
                <a:spcAft>
                  <a:spcPts val="600"/>
                </a:spcAft>
              </a:pPr>
              <a:r>
                <a:rPr lang="en-US" sz="2400" dirty="0">
                  <a:solidFill>
                    <a:srgbClr val="0078D7"/>
                  </a:solidFill>
                </a:rPr>
                <a:t>dialog)</a:t>
              </a:r>
              <a:endParaRPr lang="en-US" sz="2400" dirty="0">
                <a:solidFill>
                  <a:srgbClr val="FF0000"/>
                </a:solidFill>
              </a:endParaRPr>
            </a:p>
          </p:txBody>
        </p:sp>
      </p:grpSp>
      <p:sp>
        <p:nvSpPr>
          <p:cNvPr id="2" name="Title 1"/>
          <p:cNvSpPr>
            <a:spLocks noGrp="1"/>
          </p:cNvSpPr>
          <p:nvPr>
            <p:ph type="title"/>
          </p:nvPr>
        </p:nvSpPr>
        <p:spPr/>
        <p:txBody>
          <a:bodyPr/>
          <a:lstStyle/>
          <a:p>
            <a:r>
              <a:rPr lang="en-US" dirty="0"/>
              <a:t>Simple Waterfall</a:t>
            </a:r>
          </a:p>
        </p:txBody>
      </p:sp>
    </p:spTree>
    <p:extLst>
      <p:ext uri="{BB962C8B-B14F-4D97-AF65-F5344CB8AC3E}">
        <p14:creationId xmlns:p14="http://schemas.microsoft.com/office/powerpoint/2010/main" val="83521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12008"/>
            <a:ext cx="7586047" cy="5764808"/>
          </a:xfrm>
          <a:prstGeom prst="rect">
            <a:avLst/>
          </a:prstGeom>
        </p:spPr>
      </p:pic>
      <p:grpSp>
        <p:nvGrpSpPr>
          <p:cNvPr id="21" name="Group 20"/>
          <p:cNvGrpSpPr/>
          <p:nvPr/>
        </p:nvGrpSpPr>
        <p:grpSpPr>
          <a:xfrm>
            <a:off x="427037" y="1278330"/>
            <a:ext cx="11049000" cy="694932"/>
            <a:chOff x="655637" y="1125930"/>
            <a:chExt cx="11049000" cy="694932"/>
          </a:xfrm>
        </p:grpSpPr>
        <p:cxnSp>
          <p:nvCxnSpPr>
            <p:cNvPr id="7" name="Straight Arrow Connector 6"/>
            <p:cNvCxnSpPr/>
            <p:nvPr/>
          </p:nvCxnSpPr>
          <p:spPr>
            <a:xfrm flipH="1">
              <a:off x="5380037" y="1439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964" y="1125930"/>
              <a:ext cx="28178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Nothing new here</a:t>
              </a:r>
            </a:p>
          </p:txBody>
        </p:sp>
      </p:grpSp>
      <p:grpSp>
        <p:nvGrpSpPr>
          <p:cNvPr id="22" name="Group 21"/>
          <p:cNvGrpSpPr/>
          <p:nvPr/>
        </p:nvGrpSpPr>
        <p:grpSpPr>
          <a:xfrm>
            <a:off x="427037" y="2358793"/>
            <a:ext cx="11049000" cy="2433869"/>
            <a:chOff x="655637" y="2206393"/>
            <a:chExt cx="11049000" cy="2433869"/>
          </a:xfrm>
        </p:grpSpPr>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3787319"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Checks </a:t>
              </a:r>
              <a:r>
                <a:rPr lang="en-US" sz="2400" dirty="0" err="1">
                  <a:solidFill>
                    <a:srgbClr val="FF0000"/>
                  </a:solidFill>
                </a:rPr>
                <a:t>session.userdata</a:t>
              </a:r>
              <a:endParaRPr lang="en-US" sz="2400" dirty="0">
                <a:solidFill>
                  <a:srgbClr val="FF0000"/>
                </a:solidFill>
              </a:endParaRPr>
            </a:p>
            <a:p>
              <a:pPr>
                <a:lnSpc>
                  <a:spcPct val="90000"/>
                </a:lnSpc>
                <a:spcAft>
                  <a:spcPts val="600"/>
                </a:spcAft>
              </a:pPr>
              <a:r>
                <a:rPr lang="en-US" sz="2400" dirty="0">
                  <a:solidFill>
                    <a:srgbClr val="0078D7"/>
                  </a:solidFill>
                </a:rPr>
                <a:t>if no username sends to </a:t>
              </a:r>
            </a:p>
            <a:p>
              <a:pPr>
                <a:lnSpc>
                  <a:spcPct val="90000"/>
                </a:lnSpc>
                <a:spcAft>
                  <a:spcPts val="600"/>
                </a:spcAft>
              </a:pPr>
              <a:r>
                <a:rPr lang="en-US" sz="2400" dirty="0">
                  <a:solidFill>
                    <a:srgbClr val="0078D7"/>
                  </a:solidFill>
                </a:rPr>
                <a:t>our '/profile' dialog using</a:t>
              </a:r>
            </a:p>
            <a:p>
              <a:pPr>
                <a:lnSpc>
                  <a:spcPct val="90000"/>
                </a:lnSpc>
                <a:spcAft>
                  <a:spcPts val="600"/>
                </a:spcAft>
              </a:pPr>
              <a:r>
                <a:rPr lang="en-US" sz="2400" dirty="0">
                  <a:solidFill>
                    <a:srgbClr val="FF0000"/>
                  </a:solidFill>
                </a:rPr>
                <a:t>beginDialog()</a:t>
              </a:r>
            </a:p>
          </p:txBody>
        </p:sp>
      </p:grpSp>
      <p:grpSp>
        <p:nvGrpSpPr>
          <p:cNvPr id="23" name="Group 22"/>
          <p:cNvGrpSpPr/>
          <p:nvPr/>
        </p:nvGrpSpPr>
        <p:grpSpPr>
          <a:xfrm>
            <a:off x="5158681" y="4777902"/>
            <a:ext cx="6606140" cy="1037207"/>
            <a:chOff x="5387281" y="4625502"/>
            <a:chExt cx="6606140" cy="1037207"/>
          </a:xfrm>
        </p:grpSpPr>
        <p:cxnSp>
          <p:nvCxnSpPr>
            <p:cNvPr id="16" name="Straight Arrow Connector 15"/>
            <p:cNvCxnSpPr/>
            <p:nvPr/>
          </p:nvCxnSpPr>
          <p:spPr>
            <a:xfrm flipH="1">
              <a:off x="5387281" y="4939434"/>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0208" y="4625502"/>
              <a:ext cx="471321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a text prompt to collect </a:t>
              </a:r>
            </a:p>
            <a:p>
              <a:pPr>
                <a:lnSpc>
                  <a:spcPct val="90000"/>
                </a:lnSpc>
                <a:spcAft>
                  <a:spcPts val="600"/>
                </a:spcAft>
              </a:pPr>
              <a:r>
                <a:rPr lang="en-US" sz="2400" dirty="0">
                  <a:solidFill>
                    <a:srgbClr val="0078D7"/>
                  </a:solidFill>
                </a:rPr>
                <a:t>name </a:t>
              </a:r>
              <a:endParaRPr lang="en-US" sz="2400" dirty="0">
                <a:solidFill>
                  <a:srgbClr val="FF0000"/>
                </a:solidFill>
              </a:endParaRPr>
            </a:p>
          </p:txBody>
        </p:sp>
      </p:grpSp>
      <p:grpSp>
        <p:nvGrpSpPr>
          <p:cNvPr id="24" name="Group 23"/>
          <p:cNvGrpSpPr/>
          <p:nvPr/>
        </p:nvGrpSpPr>
        <p:grpSpPr>
          <a:xfrm>
            <a:off x="427037" y="5717787"/>
            <a:ext cx="11049000" cy="1284675"/>
            <a:chOff x="655637" y="5565387"/>
            <a:chExt cx="11049000" cy="1284675"/>
          </a:xfrm>
        </p:grpSpPr>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363350" y="5879319"/>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7256277" y="5565387"/>
              <a:ext cx="431041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once data is collected we call</a:t>
              </a:r>
            </a:p>
            <a:p>
              <a:pPr>
                <a:lnSpc>
                  <a:spcPct val="90000"/>
                </a:lnSpc>
                <a:spcAft>
                  <a:spcPts val="600"/>
                </a:spcAft>
              </a:pPr>
              <a:r>
                <a:rPr lang="en-US" sz="2400" dirty="0">
                  <a:solidFill>
                    <a:srgbClr val="FF0000"/>
                  </a:solidFill>
                </a:rPr>
                <a:t>endDialog()</a:t>
              </a:r>
            </a:p>
          </p:txBody>
        </p:sp>
      </p:grpSp>
      <p:sp>
        <p:nvSpPr>
          <p:cNvPr id="3" name="Title 2"/>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42448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88208"/>
            <a:ext cx="7586047" cy="5764808"/>
          </a:xfrm>
          <a:prstGeom prst="rect">
            <a:avLst/>
          </a:prstGeom>
        </p:spPr>
      </p:pic>
      <p:cxnSp>
        <p:nvCxnSpPr>
          <p:cNvPr id="9" name="Straight Connector 8"/>
          <p:cNvCxnSpPr/>
          <p:nvPr/>
        </p:nvCxnSpPr>
        <p:spPr>
          <a:xfrm>
            <a:off x="427037" y="2049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7037" y="4868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7037" y="7078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51437" y="2434993"/>
            <a:ext cx="6507973" cy="1037207"/>
            <a:chOff x="5380037" y="2206393"/>
            <a:chExt cx="6507973" cy="1037207"/>
          </a:xfrm>
        </p:grpSpPr>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46150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code flow returns here and</a:t>
              </a:r>
            </a:p>
            <a:p>
              <a:pPr>
                <a:lnSpc>
                  <a:spcPct val="90000"/>
                </a:lnSpc>
                <a:spcAft>
                  <a:spcPts val="600"/>
                </a:spcAft>
              </a:pPr>
              <a:r>
                <a:rPr lang="en-US" sz="2400" dirty="0">
                  <a:solidFill>
                    <a:srgbClr val="0078D7"/>
                  </a:solidFill>
                </a:rPr>
                <a:t>proceeds to the next function</a:t>
              </a:r>
              <a:endParaRPr lang="en-US" sz="2400" dirty="0">
                <a:solidFill>
                  <a:srgbClr val="FF0000"/>
                </a:solidFill>
              </a:endParaRPr>
            </a:p>
          </p:txBody>
        </p:sp>
      </p:grpSp>
      <p:grpSp>
        <p:nvGrpSpPr>
          <p:cNvPr id="5" name="Group 4"/>
          <p:cNvGrpSpPr/>
          <p:nvPr/>
        </p:nvGrpSpPr>
        <p:grpSpPr>
          <a:xfrm>
            <a:off x="5134750" y="5326933"/>
            <a:ext cx="6366652" cy="1037207"/>
            <a:chOff x="5363350" y="5098333"/>
            <a:chExt cx="6366652" cy="1037207"/>
          </a:xfrm>
        </p:grpSpPr>
        <p:cxnSp>
          <p:nvCxnSpPr>
            <p:cNvPr id="16" name="Straight Arrow Connector 15"/>
            <p:cNvCxnSpPr/>
            <p:nvPr/>
          </p:nvCxnSpPr>
          <p:spPr>
            <a:xfrm flipH="1">
              <a:off x="5363350" y="5616937"/>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332323" y="5098333"/>
              <a:ext cx="439767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This whole dialog is not used </a:t>
              </a:r>
            </a:p>
            <a:p>
              <a:pPr>
                <a:lnSpc>
                  <a:spcPct val="90000"/>
                </a:lnSpc>
                <a:spcAft>
                  <a:spcPts val="600"/>
                </a:spcAft>
              </a:pPr>
              <a:r>
                <a:rPr lang="en-US" sz="2400" dirty="0">
                  <a:solidFill>
                    <a:srgbClr val="0078D7"/>
                  </a:solidFill>
                </a:rPr>
                <a:t>next time through</a:t>
              </a:r>
            </a:p>
          </p:txBody>
        </p:sp>
      </p:grpSp>
      <p:grpSp>
        <p:nvGrpSpPr>
          <p:cNvPr id="3" name="Group 2"/>
          <p:cNvGrpSpPr/>
          <p:nvPr/>
        </p:nvGrpSpPr>
        <p:grpSpPr>
          <a:xfrm>
            <a:off x="5134750" y="3691249"/>
            <a:ext cx="6442699" cy="627864"/>
            <a:chOff x="5363350" y="3462649"/>
            <a:chExt cx="6442699" cy="627864"/>
          </a:xfrm>
        </p:grpSpPr>
        <p:cxnSp>
          <p:nvCxnSpPr>
            <p:cNvPr id="18" name="Straight Arrow Connector 17"/>
            <p:cNvCxnSpPr/>
            <p:nvPr/>
          </p:nvCxnSpPr>
          <p:spPr>
            <a:xfrm flipH="1">
              <a:off x="5363350" y="3776581"/>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7256277" y="3462649"/>
              <a:ext cx="45497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then address user by name</a:t>
              </a:r>
              <a:endParaRPr lang="en-US" sz="2400" dirty="0">
                <a:solidFill>
                  <a:srgbClr val="FF0000"/>
                </a:solidFill>
              </a:endParaRPr>
            </a:p>
          </p:txBody>
        </p:sp>
      </p:grpSp>
      <p:sp>
        <p:nvSpPr>
          <p:cNvPr id="6" name="Title 5"/>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209964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067" y="685105"/>
            <a:ext cx="9813784" cy="6309420"/>
          </a:xfrm>
          <a:prstGeom prst="rect">
            <a:avLst/>
          </a:prstGeom>
        </p:spPr>
        <p:txBody>
          <a:bodyPr wrap="square">
            <a:spAutoFit/>
          </a:bodyPr>
          <a:lstStyle/>
          <a:p>
            <a:r>
              <a:rPr lang="en-US" sz="1600" dirty="0" err="1"/>
              <a:t>var</a:t>
            </a:r>
            <a:r>
              <a:rPr lang="en-US" sz="1600" dirty="0"/>
              <a:t> builder = require('</a:t>
            </a:r>
            <a:r>
              <a:rPr lang="en-US" sz="1600" dirty="0" err="1"/>
              <a:t>botbuilder</a:t>
            </a:r>
            <a:r>
              <a:rPr lang="en-US" sz="1600" dirty="0"/>
              <a:t>');</a:t>
            </a:r>
          </a:p>
          <a:p>
            <a:endParaRPr lang="en-US" sz="1600" dirty="0"/>
          </a:p>
          <a:p>
            <a:r>
              <a:rPr lang="en-US" sz="1600" dirty="0" err="1"/>
              <a:t>var</a:t>
            </a:r>
            <a:r>
              <a:rPr lang="en-US" sz="1600" dirty="0"/>
              <a:t> connector = new </a:t>
            </a:r>
            <a:r>
              <a:rPr lang="en-US" sz="1600" dirty="0" err="1"/>
              <a:t>builder.ConsoleConnector</a:t>
            </a:r>
            <a:r>
              <a:rPr lang="en-US" sz="1600" dirty="0"/>
              <a:t>().listen();</a:t>
            </a:r>
          </a:p>
          <a:p>
            <a:r>
              <a:rPr lang="en-US" sz="1600" dirty="0" err="1"/>
              <a:t>var</a:t>
            </a:r>
            <a:r>
              <a:rPr lang="en-US" sz="1600" dirty="0"/>
              <a:t> bot = new </a:t>
            </a:r>
            <a:r>
              <a:rPr lang="en-US" sz="1600" dirty="0" err="1"/>
              <a:t>builder.UniversalBot</a:t>
            </a:r>
            <a:r>
              <a:rPr lang="en-US" sz="1600" dirty="0"/>
              <a:t>(connector);</a:t>
            </a:r>
          </a:p>
          <a:p>
            <a:r>
              <a:rPr lang="en-US" sz="1600" dirty="0" err="1"/>
              <a:t>bot.dialog</a:t>
            </a:r>
            <a:r>
              <a:rPr lang="en-US" sz="1600" dirty="0"/>
              <a:t>('/', function (session) {</a:t>
            </a:r>
          </a:p>
          <a:p>
            <a:r>
              <a:rPr lang="en-US" sz="1600" dirty="0"/>
              <a:t>    </a:t>
            </a:r>
            <a:r>
              <a:rPr lang="en-US" sz="1600" dirty="0" err="1"/>
              <a:t>session.send</a:t>
            </a:r>
            <a:r>
              <a:rPr lang="en-US" sz="1600" dirty="0"/>
              <a:t>("%s, I heard: %s", session.userData.name, </a:t>
            </a:r>
            <a:r>
              <a:rPr lang="en-US" sz="1600" dirty="0" err="1"/>
              <a:t>session.message.text</a:t>
            </a:r>
            <a:r>
              <a:rPr lang="en-US" sz="1600" dirty="0"/>
              <a:t>);</a:t>
            </a:r>
          </a:p>
          <a:p>
            <a:r>
              <a:rPr lang="en-US" sz="1600" dirty="0"/>
              <a:t>    </a:t>
            </a:r>
            <a:r>
              <a:rPr lang="en-US" sz="1600" dirty="0" err="1"/>
              <a:t>session.send</a:t>
            </a:r>
            <a:r>
              <a:rPr lang="en-US" sz="1600" dirty="0"/>
              <a:t>("Say something else...");</a:t>
            </a:r>
          </a:p>
          <a:p>
            <a:r>
              <a:rPr lang="en-US" sz="1600" dirty="0"/>
              <a:t>});</a:t>
            </a:r>
          </a:p>
          <a:p>
            <a:endParaRPr lang="en-US" sz="1600" dirty="0"/>
          </a:p>
          <a:p>
            <a:r>
              <a:rPr lang="en-US" sz="1600" dirty="0"/>
              <a:t>// Install First Run middleware and dialog</a:t>
            </a:r>
          </a:p>
          <a:p>
            <a:r>
              <a:rPr lang="en-US" sz="1600" dirty="0" err="1"/>
              <a:t>bot.use</a:t>
            </a:r>
            <a:r>
              <a:rPr lang="en-US" sz="1600" dirty="0"/>
              <a:t>(</a:t>
            </a:r>
            <a:r>
              <a:rPr lang="en-US" sz="1600" dirty="0" err="1"/>
              <a:t>builder.Middleware.firstRun</a:t>
            </a:r>
            <a:r>
              <a:rPr lang="en-US" sz="1600" dirty="0"/>
              <a:t>({ version: 1.0, </a:t>
            </a:r>
            <a:r>
              <a:rPr lang="en-US" sz="1600" dirty="0" err="1"/>
              <a:t>dialogId</a:t>
            </a:r>
            <a:r>
              <a:rPr lang="en-US" sz="1600" dirty="0"/>
              <a:t>: '*:/</a:t>
            </a:r>
            <a:r>
              <a:rPr lang="en-US" sz="1600" dirty="0" err="1"/>
              <a:t>firstRun</a:t>
            </a:r>
            <a:r>
              <a:rPr lang="en-US" sz="1600" dirty="0"/>
              <a:t>' }));</a:t>
            </a:r>
          </a:p>
          <a:p>
            <a:endParaRPr lang="en-US" sz="1600" dirty="0"/>
          </a:p>
          <a:p>
            <a:endParaRPr lang="en-US" sz="1600" dirty="0"/>
          </a:p>
          <a:p>
            <a:r>
              <a:rPr lang="en-US" sz="1600" dirty="0" err="1"/>
              <a:t>bot.dialog</a:t>
            </a:r>
            <a:r>
              <a:rPr lang="en-US" sz="1600" dirty="0"/>
              <a:t>('/</a:t>
            </a:r>
            <a:r>
              <a:rPr lang="en-US" sz="1600" dirty="0" err="1"/>
              <a:t>firstRun</a:t>
            </a:r>
            <a:r>
              <a:rPr lang="en-US" sz="1600" dirty="0"/>
              <a:t>', [</a:t>
            </a:r>
          </a:p>
          <a:p>
            <a:r>
              <a:rPr lang="en-US" sz="1600" dirty="0"/>
              <a:t>    function (session) {</a:t>
            </a:r>
          </a:p>
          <a:p>
            <a:r>
              <a:rPr lang="en-US" sz="1600" dirty="0"/>
              <a:t>        </a:t>
            </a:r>
            <a:r>
              <a:rPr lang="en-US" sz="1600" dirty="0" err="1"/>
              <a:t>builder.Prompts.text</a:t>
            </a:r>
            <a:r>
              <a:rPr lang="en-US" sz="1600" dirty="0"/>
              <a:t>(session, "Hello... What's your name?");</a:t>
            </a:r>
          </a:p>
          <a:p>
            <a:r>
              <a:rPr lang="en-US" sz="1600" dirty="0"/>
              <a:t>    },</a:t>
            </a:r>
          </a:p>
          <a:p>
            <a:r>
              <a:rPr lang="en-US" sz="1600" dirty="0"/>
              <a:t>    function (session, results) {</a:t>
            </a:r>
          </a:p>
          <a:p>
            <a:r>
              <a:rPr lang="en-US" sz="1600" dirty="0"/>
              <a:t>        // We'll save the users name and send them an initial greeting. All </a:t>
            </a:r>
          </a:p>
          <a:p>
            <a:r>
              <a:rPr lang="en-US" sz="1600" dirty="0"/>
              <a:t>        // future messages from the user will be routed to the root dialog.</a:t>
            </a:r>
          </a:p>
          <a:p>
            <a:r>
              <a:rPr lang="en-US" sz="1600" dirty="0"/>
              <a:t>        session.userData.name = </a:t>
            </a:r>
            <a:r>
              <a:rPr lang="en-US" sz="1600" dirty="0" err="1"/>
              <a:t>results.response</a:t>
            </a:r>
            <a:r>
              <a:rPr lang="en-US" sz="1600" dirty="0"/>
              <a:t>;</a:t>
            </a:r>
          </a:p>
          <a:p>
            <a:r>
              <a:rPr lang="en-US" sz="1600" dirty="0"/>
              <a:t>        </a:t>
            </a:r>
          </a:p>
          <a:p>
            <a:r>
              <a:rPr lang="en-US" sz="1600" dirty="0"/>
              <a:t>        </a:t>
            </a:r>
            <a:r>
              <a:rPr lang="en-US" sz="1600" dirty="0" err="1"/>
              <a:t>session.endDialog</a:t>
            </a:r>
            <a:r>
              <a:rPr lang="en-US" sz="1600" dirty="0"/>
              <a:t>("Hi %s, say something to me and I'll say it back to you.", session.userData.name); </a:t>
            </a:r>
          </a:p>
          <a:p>
            <a:r>
              <a:rPr lang="en-US" sz="1600" dirty="0"/>
              <a:t>    }</a:t>
            </a:r>
          </a:p>
          <a:p>
            <a:r>
              <a:rPr lang="en-US" sz="1600" dirty="0"/>
              <a:t>]);</a:t>
            </a:r>
          </a:p>
        </p:txBody>
      </p:sp>
      <p:sp>
        <p:nvSpPr>
          <p:cNvPr id="6" name="TextBox 5"/>
          <p:cNvSpPr txBox="1"/>
          <p:nvPr/>
        </p:nvSpPr>
        <p:spPr>
          <a:xfrm>
            <a:off x="4443640" y="110145"/>
            <a:ext cx="3614964"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FF0000"/>
                </a:solidFill>
              </a:rPr>
              <a:t>NEW</a:t>
            </a:r>
            <a:r>
              <a:rPr lang="en-US" sz="4000" dirty="0">
                <a:solidFill>
                  <a:srgbClr val="0078D7"/>
                </a:solidFill>
              </a:rPr>
              <a:t> First Run</a:t>
            </a:r>
          </a:p>
        </p:txBody>
      </p:sp>
      <p:cxnSp>
        <p:nvCxnSpPr>
          <p:cNvPr id="7" name="Straight Arrow Connector 6"/>
          <p:cNvCxnSpPr/>
          <p:nvPr/>
        </p:nvCxnSpPr>
        <p:spPr>
          <a:xfrm flipH="1">
            <a:off x="7037841" y="3344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277067" y="3649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85237" y="2945598"/>
            <a:ext cx="307609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First Run Versioning</a:t>
            </a:r>
          </a:p>
        </p:txBody>
      </p:sp>
      <p:cxnSp>
        <p:nvCxnSpPr>
          <p:cNvPr id="25" name="Straight Connector 24"/>
          <p:cNvCxnSpPr/>
          <p:nvPr/>
        </p:nvCxnSpPr>
        <p:spPr>
          <a:xfrm>
            <a:off x="277067" y="2811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1818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What else?</a:t>
            </a:r>
          </a:p>
        </p:txBody>
      </p:sp>
      <p:pic>
        <p:nvPicPr>
          <p:cNvPr id="4" name="Picture 3"/>
          <p:cNvPicPr>
            <a:picLocks noChangeAspect="1"/>
          </p:cNvPicPr>
          <p:nvPr/>
        </p:nvPicPr>
        <p:blipFill>
          <a:blip r:embed="rId2"/>
          <a:stretch>
            <a:fillRect/>
          </a:stretch>
        </p:blipFill>
        <p:spPr>
          <a:xfrm>
            <a:off x="5684837" y="2278062"/>
            <a:ext cx="2203260" cy="2057400"/>
          </a:xfrm>
          <a:prstGeom prst="rect">
            <a:avLst/>
          </a:prstGeom>
        </p:spPr>
      </p:pic>
      <p:pic>
        <p:nvPicPr>
          <p:cNvPr id="5" name="Graphic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9237" y="3947459"/>
            <a:ext cx="365760" cy="329900"/>
          </a:xfrm>
          <a:prstGeom prst="rect">
            <a:avLst/>
          </a:prstGeom>
        </p:spPr>
      </p:pic>
    </p:spTree>
    <p:extLst>
      <p:ext uri="{BB962C8B-B14F-4D97-AF65-F5344CB8AC3E}">
        <p14:creationId xmlns:p14="http://schemas.microsoft.com/office/powerpoint/2010/main" val="28955780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79637" y="906462"/>
            <a:ext cx="44958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179637" y="10015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2636836" y="2539539"/>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2636836" y="3199833"/>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2636836" y="3836878"/>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Prompts.time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2636836" y="44780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5" name="Rectangle 24"/>
          <p:cNvSpPr/>
          <p:nvPr/>
        </p:nvSpPr>
        <p:spPr bwMode="auto">
          <a:xfrm>
            <a:off x="2618305" y="51612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Prompts.attachment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2636836" y="1911825"/>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Prompts.text</a:t>
            </a:r>
            <a:r>
              <a:rPr lang="en-US" sz="2448" dirty="0">
                <a:solidFill>
                  <a:srgbClr val="FFFFFF"/>
                </a:solidFill>
                <a:latin typeface="Segoe UI"/>
                <a:ea typeface="Segoe UI" pitchFamily="34" charset="0"/>
                <a:cs typeface="Segoe UI" pitchFamily="34" charset="0"/>
              </a:rPr>
              <a:t>()</a:t>
            </a:r>
          </a:p>
        </p:txBody>
      </p:sp>
      <p:pic>
        <p:nvPicPr>
          <p:cNvPr id="11" name="Picture 10"/>
          <p:cNvPicPr>
            <a:picLocks noChangeAspect="1"/>
          </p:cNvPicPr>
          <p:nvPr/>
        </p:nvPicPr>
        <p:blipFill>
          <a:blip r:embed="rId3"/>
          <a:stretch>
            <a:fillRect/>
          </a:stretch>
        </p:blipFill>
        <p:spPr>
          <a:xfrm>
            <a:off x="7361237" y="2420692"/>
            <a:ext cx="2203260" cy="2057400"/>
          </a:xfrm>
          <a:prstGeom prst="rect">
            <a:avLst/>
          </a:prstGeom>
        </p:spPr>
      </p:pic>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5637" y="4090089"/>
            <a:ext cx="365760" cy="329900"/>
          </a:xfrm>
          <a:prstGeom prst="rect">
            <a:avLst/>
          </a:prstGeom>
        </p:spPr>
      </p:pic>
    </p:spTree>
    <p:extLst>
      <p:ext uri="{BB962C8B-B14F-4D97-AF65-F5344CB8AC3E}">
        <p14:creationId xmlns:p14="http://schemas.microsoft.com/office/powerpoint/2010/main" val="989536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Search can do wonders for bots</a:t>
            </a:r>
          </a:p>
        </p:txBody>
      </p:sp>
      <p:sp>
        <p:nvSpPr>
          <p:cNvPr id="6" name="TextBox 5"/>
          <p:cNvSpPr txBox="1"/>
          <p:nvPr/>
        </p:nvSpPr>
        <p:spPr>
          <a:xfrm>
            <a:off x="282077" y="1668462"/>
            <a:ext cx="11565155" cy="4111895"/>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QnAMaker.ai: </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Super low friction way of creating a Q&amp;A bot</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Built in web and document crawler: Parses data and builds the QnA easily</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too many records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deep level customization of the experience</a:t>
            </a:r>
          </a:p>
          <a:p>
            <a:pPr marL="466371" marR="0" lvl="2"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Azure Search:</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Can work with millions of records like a breeze</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Works with different document formats and data sources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Takes more effort to prepare/code/fine-tune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8263"/>
            <a:ext cx="11888788" cy="917575"/>
          </a:xfrm>
        </p:spPr>
        <p:txBody>
          <a:bodyPr>
            <a:normAutofit/>
          </a:bodyPr>
          <a:lstStyle/>
          <a:p>
            <a:r>
              <a:rPr lang="pt-BR" dirty="0">
                <a:solidFill>
                  <a:schemeClr val="bg1"/>
                </a:solidFill>
              </a:rPr>
              <a:t>What makes a bot great?</a:t>
            </a:r>
            <a:endParaRPr lang="en-US" dirty="0">
              <a:solidFill>
                <a:schemeClr val="bg1"/>
              </a:solidFill>
            </a:endParaRPr>
          </a:p>
        </p:txBody>
      </p:sp>
      <p:sp>
        <p:nvSpPr>
          <p:cNvPr id="4" name="Title 16"/>
          <p:cNvSpPr txBox="1">
            <a:spLocks/>
          </p:cNvSpPr>
          <p:nvPr/>
        </p:nvSpPr>
        <p:spPr>
          <a:xfrm>
            <a:off x="310437" y="131421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500" indent="-571500">
              <a:buFont typeface="Arial" panose="020B0604020202020204" pitchFamily="34" charset="0"/>
              <a:buChar char="•"/>
            </a:pPr>
            <a:r>
              <a:rPr lang="pt-BR" sz="3600" dirty="0">
                <a:solidFill>
                  <a:schemeClr val="bg1"/>
                </a:solidFill>
              </a:rPr>
              <a:t>It is not how “smart” they are</a:t>
            </a:r>
          </a:p>
          <a:p>
            <a:pPr marL="571500" indent="-571500">
              <a:buFont typeface="Arial" panose="020B0604020202020204" pitchFamily="34" charset="0"/>
              <a:buChar char="•"/>
            </a:pPr>
            <a:r>
              <a:rPr lang="pt-BR" sz="3600" dirty="0">
                <a:solidFill>
                  <a:schemeClr val="bg1"/>
                </a:solidFill>
              </a:rPr>
              <a:t>It is not how much natural language they offer</a:t>
            </a:r>
          </a:p>
          <a:p>
            <a:pPr marL="571500" indent="-571500">
              <a:buFont typeface="Arial" panose="020B0604020202020204" pitchFamily="34" charset="0"/>
              <a:buChar char="•"/>
            </a:pPr>
            <a:r>
              <a:rPr lang="pt-BR" sz="3600" dirty="0">
                <a:solidFill>
                  <a:schemeClr val="bg1"/>
                </a:solidFill>
              </a:rPr>
              <a:t>It is not whether they use voice or not</a:t>
            </a:r>
          </a:p>
          <a:p>
            <a:endParaRPr lang="pt-BR" sz="3600" dirty="0">
              <a:solidFill>
                <a:schemeClr val="bg1"/>
              </a:solidFill>
            </a:endParaRPr>
          </a:p>
          <a:p>
            <a:endParaRPr lang="pt-BR" sz="3600" dirty="0">
              <a:solidFill>
                <a:schemeClr val="bg1"/>
              </a:solidFill>
            </a:endParaRPr>
          </a:p>
          <a:p>
            <a:r>
              <a:rPr lang="pt-BR" sz="3600" b="1" dirty="0">
                <a:solidFill>
                  <a:schemeClr val="bg1"/>
                </a:solidFill>
              </a:rPr>
              <a:t>It’s whether it solves the user’s needs in the quickest/easiest way compared to any other option</a:t>
            </a:r>
          </a:p>
          <a:p>
            <a:endParaRPr lang="pt-BR" sz="3600" b="1" dirty="0">
              <a:solidFill>
                <a:schemeClr val="bg1"/>
              </a:solidFill>
            </a:endParaRPr>
          </a:p>
          <a:p>
            <a:endParaRPr lang="pt-BR" sz="3600" dirty="0">
              <a:solidFill>
                <a:schemeClr val="bg1"/>
              </a:solidFill>
            </a:endParaRPr>
          </a:p>
          <a:p>
            <a:r>
              <a:rPr lang="pt-BR" sz="3600" dirty="0">
                <a:solidFill>
                  <a:schemeClr val="bg1"/>
                </a:solidFill>
              </a:rPr>
              <a:t>It’s all about </a:t>
            </a:r>
            <a:r>
              <a:rPr lang="pt-BR" sz="3600" dirty="0">
                <a:solidFill>
                  <a:srgbClr val="FFFF00"/>
                </a:solidFill>
              </a:rPr>
              <a:t>user experience</a:t>
            </a:r>
            <a:r>
              <a:rPr lang="pt-BR" sz="3600" dirty="0">
                <a:solidFill>
                  <a:schemeClr val="bg1"/>
                </a:solidFill>
              </a:rPr>
              <a:t>... Just like an app, or a website</a:t>
            </a:r>
            <a:endParaRPr lang="en-US" sz="36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65857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a:t>
            </a:r>
          </a:p>
        </p:txBody>
      </p:sp>
      <p:sp>
        <p:nvSpPr>
          <p:cNvPr id="3" name="Text Placeholder 2"/>
          <p:cNvSpPr>
            <a:spLocks noGrp="1"/>
          </p:cNvSpPr>
          <p:nvPr>
            <p:ph type="body" sz="quarter" idx="10"/>
          </p:nvPr>
        </p:nvSpPr>
        <p:spPr>
          <a:xfrm>
            <a:off x="274638" y="1212850"/>
            <a:ext cx="11887200" cy="6155531"/>
          </a:xfrm>
        </p:spPr>
        <p:txBody>
          <a:bodyPr/>
          <a:lstStyle/>
          <a:p>
            <a:r>
              <a:rPr lang="en-US" dirty="0"/>
              <a:t>First Run Conversation</a:t>
            </a:r>
          </a:p>
          <a:p>
            <a:r>
              <a:rPr lang="en-US" dirty="0"/>
              <a:t>First Run User</a:t>
            </a:r>
          </a:p>
          <a:p>
            <a:r>
              <a:rPr lang="en-US" dirty="0"/>
              <a:t>Proactive</a:t>
            </a:r>
          </a:p>
          <a:p>
            <a:r>
              <a:rPr lang="en-US" dirty="0"/>
              <a:t>Hand-off</a:t>
            </a:r>
          </a:p>
          <a:p>
            <a:r>
              <a:rPr lang="en-US" dirty="0"/>
              <a:t>Recommendation API</a:t>
            </a:r>
          </a:p>
          <a:p>
            <a:r>
              <a:rPr lang="en-US" dirty="0" err="1"/>
              <a:t>Directline</a:t>
            </a:r>
            <a:endParaRPr lang="en-US" dirty="0"/>
          </a:p>
          <a:p>
            <a:r>
              <a:rPr lang="en-US" dirty="0"/>
              <a:t>Middleware</a:t>
            </a:r>
          </a:p>
          <a:p>
            <a:r>
              <a:rPr lang="en-US" dirty="0"/>
              <a:t>Events</a:t>
            </a:r>
          </a:p>
          <a:p>
            <a:endParaRPr lang="en-US" dirty="0"/>
          </a:p>
        </p:txBody>
      </p:sp>
    </p:spTree>
    <p:extLst>
      <p:ext uri="{BB962C8B-B14F-4D97-AF65-F5344CB8AC3E}">
        <p14:creationId xmlns:p14="http://schemas.microsoft.com/office/powerpoint/2010/main" val="24021660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55837" y="2506662"/>
            <a:ext cx="7972483" cy="2633682"/>
          </a:xfrm>
          <a:prstGeom prst="rect">
            <a:avLst/>
          </a:prstGeom>
        </p:spPr>
      </p:pic>
      <p:sp>
        <p:nvSpPr>
          <p:cNvPr id="2" name="TextBox 1"/>
          <p:cNvSpPr txBox="1"/>
          <p:nvPr/>
        </p:nvSpPr>
        <p:spPr>
          <a:xfrm>
            <a:off x="4008437" y="1058862"/>
            <a:ext cx="3804568" cy="1625060"/>
          </a:xfrm>
          <a:prstGeom prst="rect">
            <a:avLst/>
          </a:prstGeom>
          <a:noFill/>
        </p:spPr>
        <p:txBody>
          <a:bodyPr wrap="none" lIns="182880" tIns="146304" rIns="182880" bIns="146304" rtlCol="0">
            <a:spAutoFit/>
          </a:bodyPr>
          <a:lstStyle/>
          <a:p>
            <a:pPr>
              <a:lnSpc>
                <a:spcPct val="90000"/>
              </a:lnSpc>
              <a:spcAft>
                <a:spcPts val="600"/>
              </a:spcAft>
            </a:pPr>
            <a:r>
              <a:rPr lang="en-US" sz="9600"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437" y="830262"/>
            <a:ext cx="9402616" cy="5281644"/>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9837" y="2582862"/>
            <a:ext cx="7872470" cy="4357719"/>
          </a:xfrm>
          <a:prstGeom prst="rect">
            <a:avLst/>
          </a:prstGeom>
        </p:spPr>
      </p:pic>
      <p:pic>
        <p:nvPicPr>
          <p:cNvPr id="3" name="Picture 2"/>
          <p:cNvPicPr>
            <a:picLocks noChangeAspect="1"/>
          </p:cNvPicPr>
          <p:nvPr/>
        </p:nvPicPr>
        <p:blipFill>
          <a:blip r:embed="rId3"/>
          <a:stretch>
            <a:fillRect/>
          </a:stretch>
        </p:blipFill>
        <p:spPr>
          <a:xfrm>
            <a:off x="579437" y="601662"/>
            <a:ext cx="2895621" cy="2428893"/>
          </a:xfrm>
          <a:prstGeom prst="rect">
            <a:avLst/>
          </a:prstGeom>
        </p:spPr>
      </p:pic>
      <p:sp>
        <p:nvSpPr>
          <p:cNvPr id="4" name="Rectangle 3"/>
          <p:cNvSpPr/>
          <p:nvPr/>
        </p:nvSpPr>
        <p:spPr bwMode="auto">
          <a:xfrm>
            <a:off x="3932237" y="1820862"/>
            <a:ext cx="2514600" cy="2133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03637" y="3573462"/>
            <a:ext cx="914400" cy="609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50837" y="2887662"/>
            <a:ext cx="3733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err="1">
                <a:ln w="0"/>
                <a:solidFill>
                  <a:schemeClr val="accent1"/>
                </a:solidFill>
                <a:effectLst>
                  <a:outerShdw blurRad="38100" dist="25400" dir="5400000" algn="ctr" rotWithShape="0">
                    <a:srgbClr val="6E747A">
                      <a:alpha val="43000"/>
                    </a:srgbClr>
                  </a:outerShdw>
                </a:effectLst>
              </a:rPr>
              <a:t>BotFramework</a:t>
            </a:r>
            <a:endParaRPr lang="en-US" sz="3600"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65237" y="2170922"/>
            <a:ext cx="3657600" cy="3276600"/>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extBox 7"/>
          <p:cNvSpPr txBox="1"/>
          <p:nvPr/>
        </p:nvSpPr>
        <p:spPr>
          <a:xfrm>
            <a:off x="1112837" y="91194"/>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Let’s Get Hands on.</a:t>
            </a:r>
          </a:p>
        </p:txBody>
      </p:sp>
      <p:pic>
        <p:nvPicPr>
          <p:cNvPr id="3" name="Picture 2"/>
          <p:cNvPicPr>
            <a:picLocks noChangeAspect="1"/>
          </p:cNvPicPr>
          <p:nvPr/>
        </p:nvPicPr>
        <p:blipFill>
          <a:blip r:embed="rId2"/>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20612937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212850"/>
            <a:ext cx="11887200" cy="5343525"/>
          </a:xfrm>
        </p:spPr>
        <p:txBody>
          <a:bodyPr/>
          <a:lstStyle/>
          <a:p>
            <a:r>
              <a:rPr lang="en-US" dirty="0"/>
              <a:t>Installs</a:t>
            </a:r>
          </a:p>
          <a:p>
            <a:pPr lvl="1"/>
            <a:r>
              <a:rPr lang="en-US" dirty="0"/>
              <a:t>Node.js (and </a:t>
            </a:r>
            <a:r>
              <a:rPr lang="en-US" dirty="0" err="1"/>
              <a:t>npm</a:t>
            </a:r>
            <a:r>
              <a:rPr lang="en-US" dirty="0"/>
              <a:t>)</a:t>
            </a:r>
          </a:p>
          <a:p>
            <a:pPr lvl="1"/>
            <a:r>
              <a:rPr lang="en-US" dirty="0" err="1"/>
              <a:t>Ngrok</a:t>
            </a:r>
            <a:r>
              <a:rPr lang="en-US" dirty="0"/>
              <a:t> </a:t>
            </a:r>
          </a:p>
          <a:p>
            <a:pPr lvl="1"/>
            <a:r>
              <a:rPr lang="en-US" dirty="0"/>
              <a:t>GIT (not necessary but helpful)</a:t>
            </a:r>
          </a:p>
          <a:p>
            <a:pPr lvl="1"/>
            <a:r>
              <a:rPr lang="en-US" dirty="0"/>
              <a:t>VS Code (for node)</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47688" y="295275"/>
            <a:ext cx="11888787" cy="917575"/>
          </a:xfrm>
        </p:spPr>
        <p:txBody>
          <a:bodyPr/>
          <a:lstStyle/>
          <a:p>
            <a:r>
              <a:rPr lang="en-US" dirty="0"/>
              <a:t>Technology Needed today Node</a:t>
            </a:r>
          </a:p>
        </p:txBody>
      </p:sp>
      <p:pic>
        <p:nvPicPr>
          <p:cNvPr id="5" name="Picture 4"/>
          <p:cNvPicPr>
            <a:picLocks noChangeAspect="1"/>
          </p:cNvPicPr>
          <p:nvPr/>
        </p:nvPicPr>
        <p:blipFill>
          <a:blip r:embed="rId2"/>
          <a:stretch>
            <a:fillRect/>
          </a:stretch>
        </p:blipFill>
        <p:spPr>
          <a:xfrm>
            <a:off x="9799637" y="4411662"/>
            <a:ext cx="2203260" cy="2057400"/>
          </a:xfrm>
          <a:prstGeom prst="rect">
            <a:avLst/>
          </a:prstGeom>
        </p:spPr>
      </p:pic>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037" y="6081059"/>
            <a:ext cx="365760" cy="329900"/>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grpSp>
        <p:nvGrpSpPr>
          <p:cNvPr id="13" name="Group 12"/>
          <p:cNvGrpSpPr/>
          <p:nvPr/>
        </p:nvGrpSpPr>
        <p:grpSpPr>
          <a:xfrm>
            <a:off x="201958" y="2130425"/>
            <a:ext cx="12032561" cy="2705060"/>
            <a:chOff x="108080" y="2621002"/>
            <a:chExt cx="12032561" cy="2705060"/>
          </a:xfrm>
        </p:grpSpPr>
        <p:pic>
          <p:nvPicPr>
            <p:cNvPr id="6" name="Picture 5"/>
            <p:cNvPicPr>
              <a:picLocks noChangeAspect="1"/>
            </p:cNvPicPr>
            <p:nvPr/>
          </p:nvPicPr>
          <p:blipFill>
            <a:blip r:embed="rId2"/>
            <a:stretch>
              <a:fillRect/>
            </a:stretch>
          </p:blipFill>
          <p:spPr>
            <a:xfrm>
              <a:off x="108080" y="2621002"/>
              <a:ext cx="12032561" cy="2705060"/>
            </a:xfrm>
            <a:prstGeom prst="rect">
              <a:avLst/>
            </a:prstGeom>
          </p:spPr>
        </p:pic>
        <p:cxnSp>
          <p:nvCxnSpPr>
            <p:cNvPr id="5" name="Straight Arrow Connector 4"/>
            <p:cNvCxnSpPr/>
            <p:nvPr/>
          </p:nvCxnSpPr>
          <p:spPr>
            <a:xfrm flipH="1">
              <a:off x="5151437" y="4335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flipH="1">
              <a:off x="5151437" y="46402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flipH="1">
              <a:off x="5151437" y="5097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10" name="TextBox 9"/>
            <p:cNvSpPr txBox="1"/>
            <p:nvPr/>
          </p:nvSpPr>
          <p:spPr>
            <a:xfrm>
              <a:off x="7818437" y="4104629"/>
              <a:ext cx="273376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(WORD)</a:t>
              </a:r>
            </a:p>
          </p:txBody>
        </p:sp>
        <p:sp>
          <p:nvSpPr>
            <p:cNvPr id="11" name="TextBox 10"/>
            <p:cNvSpPr txBox="1"/>
            <p:nvPr/>
          </p:nvSpPr>
          <p:spPr>
            <a:xfrm>
              <a:off x="7815168" y="4409429"/>
              <a:ext cx="254460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(PDF)</a:t>
              </a:r>
            </a:p>
          </p:txBody>
        </p:sp>
        <p:sp>
          <p:nvSpPr>
            <p:cNvPr id="12" name="TextBox 11"/>
            <p:cNvSpPr txBox="1"/>
            <p:nvPr/>
          </p:nvSpPr>
          <p:spPr>
            <a:xfrm>
              <a:off x="7815167" y="4825035"/>
              <a:ext cx="248048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Code snippets for use with PDF</a:t>
              </a:r>
            </a:p>
          </p:txBody>
        </p:sp>
      </p:grpSp>
    </p:spTree>
    <p:extLst>
      <p:ext uri="{BB962C8B-B14F-4D97-AF65-F5344CB8AC3E}">
        <p14:creationId xmlns:p14="http://schemas.microsoft.com/office/powerpoint/2010/main" val="27743155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pic>
        <p:nvPicPr>
          <p:cNvPr id="4" name="Picture 3"/>
          <p:cNvPicPr>
            <a:picLocks noChangeAspect="1"/>
          </p:cNvPicPr>
          <p:nvPr/>
        </p:nvPicPr>
        <p:blipFill>
          <a:blip r:embed="rId2"/>
          <a:stretch>
            <a:fillRect/>
          </a:stretch>
        </p:blipFill>
        <p:spPr>
          <a:xfrm>
            <a:off x="2713037" y="2049462"/>
            <a:ext cx="6478834" cy="4644370"/>
          </a:xfrm>
          <a:prstGeom prst="rect">
            <a:avLst/>
          </a:prstGeom>
        </p:spPr>
      </p:pic>
    </p:spTree>
    <p:extLst>
      <p:ext uri="{BB962C8B-B14F-4D97-AF65-F5344CB8AC3E}">
        <p14:creationId xmlns:p14="http://schemas.microsoft.com/office/powerpoint/2010/main" val="270680049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Conventions Used</a:t>
            </a:r>
          </a:p>
        </p:txBody>
      </p:sp>
      <p:pic>
        <p:nvPicPr>
          <p:cNvPr id="4" name="Picture 3"/>
          <p:cNvPicPr>
            <a:picLocks noChangeAspect="1"/>
          </p:cNvPicPr>
          <p:nvPr/>
        </p:nvPicPr>
        <p:blipFill>
          <a:blip r:embed="rId2"/>
          <a:stretch>
            <a:fillRect/>
          </a:stretch>
        </p:blipFill>
        <p:spPr>
          <a:xfrm>
            <a:off x="503237" y="1624214"/>
            <a:ext cx="3734124" cy="952583"/>
          </a:xfrm>
          <a:prstGeom prst="rect">
            <a:avLst/>
          </a:prstGeom>
        </p:spPr>
      </p:pic>
      <p:pic>
        <p:nvPicPr>
          <p:cNvPr id="5" name="Picture 4"/>
          <p:cNvPicPr>
            <a:picLocks noChangeAspect="1"/>
          </p:cNvPicPr>
          <p:nvPr/>
        </p:nvPicPr>
        <p:blipFill>
          <a:blip r:embed="rId3"/>
          <a:stretch>
            <a:fillRect/>
          </a:stretch>
        </p:blipFill>
        <p:spPr>
          <a:xfrm>
            <a:off x="503237" y="2869337"/>
            <a:ext cx="5334462" cy="1905165"/>
          </a:xfrm>
          <a:prstGeom prst="rect">
            <a:avLst/>
          </a:prstGeom>
        </p:spPr>
      </p:pic>
      <p:pic>
        <p:nvPicPr>
          <p:cNvPr id="6" name="Picture 5"/>
          <p:cNvPicPr>
            <a:picLocks noChangeAspect="1"/>
          </p:cNvPicPr>
          <p:nvPr/>
        </p:nvPicPr>
        <p:blipFill>
          <a:blip r:embed="rId4"/>
          <a:stretch>
            <a:fillRect/>
          </a:stretch>
        </p:blipFill>
        <p:spPr>
          <a:xfrm>
            <a:off x="503237" y="4945062"/>
            <a:ext cx="4861981" cy="1882303"/>
          </a:xfrm>
          <a:prstGeom prst="rect">
            <a:avLst/>
          </a:prstGeom>
        </p:spPr>
      </p:pic>
      <p:sp>
        <p:nvSpPr>
          <p:cNvPr id="7" name="Arrow: Left 6"/>
          <p:cNvSpPr/>
          <p:nvPr/>
        </p:nvSpPr>
        <p:spPr bwMode="auto">
          <a:xfrm>
            <a:off x="4581121" y="1874963"/>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p:cNvSpPr txBox="1"/>
          <p:nvPr/>
        </p:nvSpPr>
        <p:spPr>
          <a:xfrm>
            <a:off x="7970837" y="1624214"/>
            <a:ext cx="358495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Don’t type the ~$</a:t>
            </a:r>
          </a:p>
        </p:txBody>
      </p:sp>
      <p:sp>
        <p:nvSpPr>
          <p:cNvPr id="9" name="Arrow: Left 8"/>
          <p:cNvSpPr/>
          <p:nvPr/>
        </p:nvSpPr>
        <p:spPr bwMode="auto">
          <a:xfrm>
            <a:off x="5913437" y="31162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Left 9"/>
          <p:cNvSpPr/>
          <p:nvPr/>
        </p:nvSpPr>
        <p:spPr bwMode="auto">
          <a:xfrm>
            <a:off x="5941545" y="52498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7132637" y="3527626"/>
            <a:ext cx="4901470" cy="1625060"/>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If you are using the PDF</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copy and paste from the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txt file NOT the PDF</a:t>
            </a:r>
          </a:p>
        </p:txBody>
      </p:sp>
    </p:spTree>
    <p:extLst>
      <p:ext uri="{BB962C8B-B14F-4D97-AF65-F5344CB8AC3E}">
        <p14:creationId xmlns:p14="http://schemas.microsoft.com/office/powerpoint/2010/main" val="397730971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pPr marL="800100" lvl="2" indent="-571500">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800100" lvl="2" indent="-571500">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800100" lvl="2" indent="-571500">
              <a:buFont typeface="Arial" panose="020B0604020202020204" pitchFamily="34" charset="0"/>
              <a:buChar char="•"/>
            </a:pPr>
            <a:r>
              <a:rPr lang="en-US" dirty="0">
                <a:hlinkClick r:id="rId3"/>
              </a:rPr>
              <a:t>https://github.com/Microsoft/BotBuilder</a:t>
            </a:r>
            <a:r>
              <a:rPr lang="en-US" dirty="0"/>
              <a:t>  - SDK’s has a samples folder </a:t>
            </a:r>
          </a:p>
          <a:p>
            <a:pPr marL="800100" lvl="2" indent="-571500">
              <a:buFont typeface="Arial" panose="020B0604020202020204" pitchFamily="34" charset="0"/>
              <a:buChar char="•"/>
            </a:pPr>
            <a:r>
              <a:rPr lang="en-US" dirty="0">
                <a:hlinkClick r:id="rId4"/>
              </a:rPr>
              <a:t>https://github.com/Microsoft/BotBuilder-Samples</a:t>
            </a:r>
            <a:r>
              <a:rPr lang="en-US" dirty="0"/>
              <a:t> - Different Samples (Skype, Facebook, etc.)</a:t>
            </a:r>
          </a:p>
          <a:p>
            <a:pPr marL="800100" lvl="2" indent="-571500">
              <a:buFont typeface="Arial" panose="020B0604020202020204" pitchFamily="34" charset="0"/>
              <a:buChar char="•"/>
            </a:pPr>
            <a:r>
              <a:rPr lang="en-US" dirty="0">
                <a:hlinkClick r:id="rId5"/>
              </a:rPr>
              <a:t>https://www.luis.ai/Help</a:t>
            </a:r>
            <a:r>
              <a:rPr lang="en-US" dirty="0"/>
              <a:t>  - Training videos and HOL for LUIS</a:t>
            </a:r>
          </a:p>
          <a:p>
            <a:pPr marL="800100" lvl="2" indent="-571500">
              <a:buFont typeface="Arial" panose="020B0604020202020204" pitchFamily="34" charset="0"/>
              <a:buChar char="•"/>
            </a:pPr>
            <a:r>
              <a:rPr lang="en-US" dirty="0">
                <a:hlinkClick r:id="rId6"/>
              </a:rPr>
              <a:t>https://docs.botframework.com/en-us/tools/bot-framework-emulator/</a:t>
            </a:r>
            <a:r>
              <a:rPr lang="en-US" dirty="0"/>
              <a:t>  Emulator download</a:t>
            </a:r>
          </a:p>
          <a:p>
            <a:pPr marL="800100" lvl="2" indent="-571500">
              <a:buFont typeface="Arial" panose="020B0604020202020204" pitchFamily="34" charset="0"/>
              <a:buChar char="•"/>
            </a:pPr>
            <a:r>
              <a:rPr lang="en-US" u="sng" dirty="0">
                <a:hlinkClick r:id="rId7"/>
              </a:rPr>
              <a:t>http://aka.ms/bf-bc-vstemplate</a:t>
            </a:r>
            <a:r>
              <a:rPr lang="en-US" dirty="0"/>
              <a:t>  C# Bot Template</a:t>
            </a:r>
          </a:p>
          <a:p>
            <a:pPr marL="800100" lvl="2" indent="-571500">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800100" lvl="2" indent="-571500">
              <a:buFont typeface="Arial" panose="020B0604020202020204" pitchFamily="34" charset="0"/>
              <a:buChar char="•"/>
            </a:pPr>
            <a:endParaRPr lang="en-US" dirty="0"/>
          </a:p>
          <a:p>
            <a:pPr marL="5715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The best bots make you type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less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not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more</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0501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9584" y="3312597"/>
            <a:ext cx="3277307" cy="923330"/>
          </a:xfrm>
          <a:prstGeom prst="rect">
            <a:avLst/>
          </a:prstGeom>
        </p:spPr>
        <p:txBody>
          <a:bodyPr wrap="none">
            <a:spAutoFit/>
          </a:bodyPr>
          <a:lstStyle/>
          <a:p>
            <a:r>
              <a:rPr lang="en-US" dirty="0"/>
              <a:t>Bots of today (show examples)</a:t>
            </a:r>
          </a:p>
          <a:p>
            <a:endParaRPr lang="en-US" dirty="0"/>
          </a:p>
          <a:p>
            <a:r>
              <a:rPr lang="en-US" dirty="0">
                <a:hlinkClick r:id="rId3"/>
              </a:rPr>
              <a:t>https://www.botpages.com/</a:t>
            </a:r>
            <a:r>
              <a:rPr lang="en-US" dirty="0"/>
              <a:t> </a:t>
            </a:r>
          </a:p>
        </p:txBody>
      </p:sp>
      <p:pic>
        <p:nvPicPr>
          <p:cNvPr id="3" name="Picture 2"/>
          <p:cNvPicPr>
            <a:picLocks noChangeAspect="1"/>
          </p:cNvPicPr>
          <p:nvPr/>
        </p:nvPicPr>
        <p:blipFill>
          <a:blip r:embed="rId4"/>
          <a:stretch>
            <a:fillRect/>
          </a:stretch>
        </p:blipFill>
        <p:spPr>
          <a:xfrm>
            <a:off x="95023" y="1287462"/>
            <a:ext cx="12246465" cy="3810011"/>
          </a:xfrm>
          <a:prstGeom prst="rect">
            <a:avLst/>
          </a:prstGeom>
        </p:spPr>
      </p:pic>
      <p:sp>
        <p:nvSpPr>
          <p:cNvPr id="4" name="Rectangle 3"/>
          <p:cNvSpPr/>
          <p:nvPr/>
        </p:nvSpPr>
        <p:spPr bwMode="auto">
          <a:xfrm>
            <a:off x="3017837" y="1287462"/>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6103937" y="1262959"/>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9175490" y="1262958"/>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49523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Why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Bots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are like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text based Adventure Games</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7748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436475" cy="6994524"/>
          </a:xfrm>
          <a:prstGeom prst="rect">
            <a:avLst/>
          </a:prstGeom>
        </p:spPr>
      </p:pic>
      <p:cxnSp>
        <p:nvCxnSpPr>
          <p:cNvPr id="4" name="Straight Arrow Connector 3"/>
          <p:cNvCxnSpPr/>
          <p:nvPr/>
        </p:nvCxnSpPr>
        <p:spPr>
          <a:xfrm flipH="1">
            <a:off x="4237037" y="28876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151437" y="38782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8ff673fc-3231-4e3a-893b-6d7f7cd32766"/>
    <ds:schemaRef ds:uri="http://schemas.microsoft.com/office/2006/documentManagement/types"/>
    <ds:schemaRef ds:uri="http://purl.org/dc/dcmitype/"/>
    <ds:schemaRef ds:uri="01c77077-aee4-4b5f-bd4e-9cd40a6fff29"/>
    <ds:schemaRef ds:uri="http://purl.org/dc/elements/1.1/"/>
    <ds:schemaRef ds:uri="http://schemas.microsoft.com/office/2006/metadata/properties"/>
    <ds:schemaRef ds:uri="http://schemas.microsoft.com/sharepoint/v3"/>
    <ds:schemaRef ds:uri="http://schemas.microsoft.com/office/infopath/2007/PartnerControls"/>
    <ds:schemaRef ds:uri="http://schemas.openxmlformats.org/package/2006/metadata/core-propertie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19885</TotalTime>
  <Words>3214</Words>
  <Application>Microsoft Office PowerPoint</Application>
  <PresentationFormat>Custom</PresentationFormat>
  <Paragraphs>501</Paragraphs>
  <Slides>59</Slides>
  <Notes>20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59</vt:i4>
      </vt:variant>
    </vt:vector>
  </HeadingPairs>
  <TitlesOfParts>
    <vt:vector size="73" baseType="lpstr">
      <vt:lpstr>Arial</vt:lpstr>
      <vt:lpstr>Calibri</vt:lpstr>
      <vt:lpstr>Consolas</vt:lpstr>
      <vt:lpstr>Segoe UI</vt:lpstr>
      <vt:lpstr>Segoe UI Light</vt:lpstr>
      <vt:lpstr>Segoe UI Semilight</vt:lpstr>
      <vt:lpstr>Times New Roman</vt:lpstr>
      <vt:lpstr>Wingdings</vt:lpstr>
      <vt:lpstr>5-30721_Build_2016_Template_Light</vt:lpstr>
      <vt:lpstr>5-30721_Build_2016_Template_Dark</vt:lpstr>
      <vt:lpstr>5-30711_TR22_BO_CT_Template</vt:lpstr>
      <vt:lpstr>COLOR TEMPLATE</vt:lpstr>
      <vt:lpstr>5_COLOR TEMPLATE</vt:lpstr>
      <vt:lpstr>5-50033_TR23_BO_CT_Template</vt:lpstr>
      <vt:lpstr>PowerPoint Presentation</vt:lpstr>
      <vt:lpstr>PowerPoint Presentation</vt:lpstr>
      <vt:lpstr>PowerPoint Presentation</vt:lpstr>
      <vt:lpstr>PowerPoint Presentation</vt:lpstr>
      <vt:lpstr>What makes a bot great?</vt:lpstr>
      <vt:lpstr>PowerPoint Presentation</vt:lpstr>
      <vt:lpstr>PowerPoint Presentation</vt:lpstr>
      <vt:lpstr>PowerPoint Presentation</vt:lpstr>
      <vt:lpstr>PowerPoint Presentation</vt:lpstr>
      <vt:lpstr>NLP To the Rescue</vt:lpstr>
      <vt:lpstr>Why is NLP so hard?</vt:lpstr>
      <vt:lpstr>PowerPoint Presentation</vt:lpstr>
      <vt:lpstr>PowerPoint Presentation</vt:lpstr>
      <vt:lpstr>PowerPoint Presentation</vt:lpstr>
      <vt:lpstr>Determine Intent</vt:lpstr>
      <vt:lpstr>How LUIS.ai works</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The Bot Framework</vt:lpstr>
      <vt:lpstr>PowerPoint Presentation</vt:lpstr>
      <vt:lpstr>PowerPoint Presentation</vt:lpstr>
      <vt:lpstr>PowerPoint Presentation</vt:lpstr>
      <vt:lpstr>PowerPoint Presentation</vt:lpstr>
      <vt:lpstr>Connector Service</vt:lpstr>
      <vt:lpstr>PowerPoint Presentation</vt:lpstr>
      <vt:lpstr>PowerPoint Presentation</vt:lpstr>
      <vt:lpstr>PowerPoint Presentation</vt:lpstr>
      <vt:lpstr>PowerPoint Presentation</vt:lpstr>
      <vt:lpstr>Persisting Data</vt:lpstr>
      <vt:lpstr>Dialogs are for bots like screens are for apps</vt:lpstr>
      <vt:lpstr>Invoking a Dialog</vt:lpstr>
      <vt:lpstr>PowerPoint Presentation</vt:lpstr>
      <vt:lpstr>Dialogs are serialized into stacks</vt:lpstr>
      <vt:lpstr>Redirecting to a Dialog</vt:lpstr>
      <vt:lpstr>Redirecting to a Dialog</vt:lpstr>
      <vt:lpstr>Waterfall</vt:lpstr>
      <vt:lpstr>Simple Waterfall</vt:lpstr>
      <vt:lpstr>First Run</vt:lpstr>
      <vt:lpstr>First Run</vt:lpstr>
      <vt:lpstr>PowerPoint Presentation</vt:lpstr>
      <vt:lpstr>What else?</vt:lpstr>
      <vt:lpstr>PowerPoint Presentation</vt:lpstr>
      <vt:lpstr>Search can do wonders for bots</vt:lpstr>
      <vt:lpstr>Others</vt:lpstr>
      <vt:lpstr>PowerPoint Presentation</vt:lpstr>
      <vt:lpstr>PowerPoint Presentation</vt:lpstr>
      <vt:lpstr>PowerPoint Presentation</vt:lpstr>
      <vt:lpstr>Let’s Get Hands on.</vt:lpstr>
      <vt:lpstr>Technology Needed today Node</vt:lpstr>
      <vt:lpstr>Content</vt:lpstr>
      <vt:lpstr>Content</vt:lpstr>
      <vt:lpstr>Conventions Used</vt:lpstr>
      <vt:lpstr>Additional Materials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Shows</dc:creator>
  <cp:keywords>Microsoft Build 2016</cp:keywords>
  <dc:description>Template: Mitchell Derrey, Silver Fox Productions
Formatting: 
Audience Type:</dc:description>
  <cp:lastModifiedBy>Daniel Egan</cp:lastModifiedBy>
  <cp:revision>192</cp:revision>
  <dcterms:created xsi:type="dcterms:W3CDTF">2016-03-30T17:18:35Z</dcterms:created>
  <dcterms:modified xsi:type="dcterms:W3CDTF">2017-04-17T21:22:56Z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